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446" r:id="rId2"/>
    <p:sldId id="526" r:id="rId3"/>
    <p:sldId id="605" r:id="rId4"/>
    <p:sldId id="609" r:id="rId5"/>
    <p:sldId id="611" r:id="rId6"/>
    <p:sldId id="610" r:id="rId7"/>
    <p:sldId id="612" r:id="rId8"/>
    <p:sldId id="613" r:id="rId9"/>
    <p:sldId id="614" r:id="rId10"/>
    <p:sldId id="615" r:id="rId11"/>
    <p:sldId id="616" r:id="rId12"/>
    <p:sldId id="617" r:id="rId13"/>
    <p:sldId id="618" r:id="rId14"/>
    <p:sldId id="620" r:id="rId15"/>
    <p:sldId id="621" r:id="rId16"/>
    <p:sldId id="622" r:id="rId17"/>
    <p:sldId id="623" r:id="rId18"/>
    <p:sldId id="624" r:id="rId19"/>
    <p:sldId id="64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4" autoAdjust="0"/>
    <p:restoredTop sz="96405" autoAdjust="0"/>
  </p:normalViewPr>
  <p:slideViewPr>
    <p:cSldViewPr snapToGrid="0" showGuides="1">
      <p:cViewPr varScale="1">
        <p:scale>
          <a:sx n="126" d="100"/>
          <a:sy n="126" d="100"/>
        </p:scale>
        <p:origin x="2104" y="200"/>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io Bonti" userId="34b151be-6c6d-4d92-b6ff-75ef5bbfc1f7" providerId="ADAL" clId="{84697578-E8F4-C344-8FE9-17F4BF0FAF1A}"/>
    <pc:docChg chg="modMainMaster">
      <pc:chgData name="Alessio Bonti" userId="34b151be-6c6d-4d92-b6ff-75ef5bbfc1f7" providerId="ADAL" clId="{84697578-E8F4-C344-8FE9-17F4BF0FAF1A}" dt="2018-05-07T22:46:42.999" v="6" actId="20577"/>
      <pc:docMkLst>
        <pc:docMk/>
      </pc:docMkLst>
      <pc:sldMasterChg chg="modSldLayout">
        <pc:chgData name="Alessio Bonti" userId="34b151be-6c6d-4d92-b6ff-75ef5bbfc1f7" providerId="ADAL" clId="{84697578-E8F4-C344-8FE9-17F4BF0FAF1A}" dt="2018-05-07T22:46:42.999" v="6" actId="20577"/>
        <pc:sldMasterMkLst>
          <pc:docMk/>
          <pc:sldMasterMk cId="2239934823" sldId="2147483648"/>
        </pc:sldMasterMkLst>
        <pc:sldLayoutChg chg="modSp">
          <pc:chgData name="Alessio Bonti" userId="34b151be-6c6d-4d92-b6ff-75ef5bbfc1f7" providerId="ADAL" clId="{84697578-E8F4-C344-8FE9-17F4BF0FAF1A}" dt="2018-05-07T22:46:42.999" v="6" actId="20577"/>
          <pc:sldLayoutMkLst>
            <pc:docMk/>
            <pc:sldMasterMk cId="2239934823" sldId="2147483648"/>
            <pc:sldLayoutMk cId="793418807" sldId="2147483660"/>
          </pc:sldLayoutMkLst>
          <pc:spChg chg="mod">
            <ac:chgData name="Alessio Bonti" userId="34b151be-6c6d-4d92-b6ff-75ef5bbfc1f7" providerId="ADAL" clId="{84697578-E8F4-C344-8FE9-17F4BF0FAF1A}" dt="2018-05-07T22:46:42.999" v="6" actId="20577"/>
            <ac:spMkLst>
              <pc:docMk/>
              <pc:sldMasterMk cId="2239934823" sldId="2147483648"/>
              <pc:sldLayoutMk cId="793418807" sldId="2147483660"/>
              <ac:spMk id="10" creationId="{F73924DE-1774-674F-9AEF-425BDC063E66}"/>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5/8/18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5/8/18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a:t>
            </a:fld>
            <a:endParaRPr lang="en-US"/>
          </a:p>
        </p:txBody>
      </p:sp>
    </p:spTree>
    <p:extLst>
      <p:ext uri="{BB962C8B-B14F-4D97-AF65-F5344CB8AC3E}">
        <p14:creationId xmlns:p14="http://schemas.microsoft.com/office/powerpoint/2010/main" val="1156548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12</a:t>
            </a:fld>
            <a:endParaRPr lang="en-US"/>
          </a:p>
        </p:txBody>
      </p:sp>
    </p:spTree>
    <p:extLst>
      <p:ext uri="{BB962C8B-B14F-4D97-AF65-F5344CB8AC3E}">
        <p14:creationId xmlns:p14="http://schemas.microsoft.com/office/powerpoint/2010/main" val="3692954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13</a:t>
            </a:fld>
            <a:endParaRPr lang="en-US"/>
          </a:p>
        </p:txBody>
      </p:sp>
    </p:spTree>
    <p:extLst>
      <p:ext uri="{BB962C8B-B14F-4D97-AF65-F5344CB8AC3E}">
        <p14:creationId xmlns:p14="http://schemas.microsoft.com/office/powerpoint/2010/main" val="106061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14</a:t>
            </a:fld>
            <a:endParaRPr lang="en-US"/>
          </a:p>
        </p:txBody>
      </p:sp>
    </p:spTree>
    <p:extLst>
      <p:ext uri="{BB962C8B-B14F-4D97-AF65-F5344CB8AC3E}">
        <p14:creationId xmlns:p14="http://schemas.microsoft.com/office/powerpoint/2010/main" val="203203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15</a:t>
            </a:fld>
            <a:endParaRPr lang="en-US"/>
          </a:p>
        </p:txBody>
      </p:sp>
    </p:spTree>
    <p:extLst>
      <p:ext uri="{BB962C8B-B14F-4D97-AF65-F5344CB8AC3E}">
        <p14:creationId xmlns:p14="http://schemas.microsoft.com/office/powerpoint/2010/main" val="427660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16</a:t>
            </a:fld>
            <a:endParaRPr lang="en-US"/>
          </a:p>
        </p:txBody>
      </p:sp>
    </p:spTree>
    <p:extLst>
      <p:ext uri="{BB962C8B-B14F-4D97-AF65-F5344CB8AC3E}">
        <p14:creationId xmlns:p14="http://schemas.microsoft.com/office/powerpoint/2010/main" val="156441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2446891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18</a:t>
            </a:fld>
            <a:endParaRPr lang="en-US"/>
          </a:p>
        </p:txBody>
      </p:sp>
    </p:spTree>
    <p:extLst>
      <p:ext uri="{BB962C8B-B14F-4D97-AF65-F5344CB8AC3E}">
        <p14:creationId xmlns:p14="http://schemas.microsoft.com/office/powerpoint/2010/main" val="72628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a:t>
            </a:fld>
            <a:endParaRPr lang="en-US"/>
          </a:p>
        </p:txBody>
      </p:sp>
    </p:spTree>
    <p:extLst>
      <p:ext uri="{BB962C8B-B14F-4D97-AF65-F5344CB8AC3E}">
        <p14:creationId xmlns:p14="http://schemas.microsoft.com/office/powerpoint/2010/main" val="771677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a:t>
            </a:fld>
            <a:endParaRPr lang="en-US"/>
          </a:p>
        </p:txBody>
      </p:sp>
    </p:spTree>
    <p:extLst>
      <p:ext uri="{BB962C8B-B14F-4D97-AF65-F5344CB8AC3E}">
        <p14:creationId xmlns:p14="http://schemas.microsoft.com/office/powerpoint/2010/main" val="366538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6</a:t>
            </a:fld>
            <a:endParaRPr lang="en-US"/>
          </a:p>
        </p:txBody>
      </p:sp>
    </p:spTree>
    <p:extLst>
      <p:ext uri="{BB962C8B-B14F-4D97-AF65-F5344CB8AC3E}">
        <p14:creationId xmlns:p14="http://schemas.microsoft.com/office/powerpoint/2010/main" val="177209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7</a:t>
            </a:fld>
            <a:endParaRPr lang="en-US"/>
          </a:p>
        </p:txBody>
      </p:sp>
    </p:spTree>
    <p:extLst>
      <p:ext uri="{BB962C8B-B14F-4D97-AF65-F5344CB8AC3E}">
        <p14:creationId xmlns:p14="http://schemas.microsoft.com/office/powerpoint/2010/main" val="235000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8</a:t>
            </a:fld>
            <a:endParaRPr lang="en-US"/>
          </a:p>
        </p:txBody>
      </p:sp>
    </p:spTree>
    <p:extLst>
      <p:ext uri="{BB962C8B-B14F-4D97-AF65-F5344CB8AC3E}">
        <p14:creationId xmlns:p14="http://schemas.microsoft.com/office/powerpoint/2010/main" val="41663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9</a:t>
            </a:fld>
            <a:endParaRPr lang="en-US"/>
          </a:p>
        </p:txBody>
      </p:sp>
    </p:spTree>
    <p:extLst>
      <p:ext uri="{BB962C8B-B14F-4D97-AF65-F5344CB8AC3E}">
        <p14:creationId xmlns:p14="http://schemas.microsoft.com/office/powerpoint/2010/main" val="822920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10</a:t>
            </a:fld>
            <a:endParaRPr lang="en-US"/>
          </a:p>
        </p:txBody>
      </p:sp>
    </p:spTree>
    <p:extLst>
      <p:ext uri="{BB962C8B-B14F-4D97-AF65-F5344CB8AC3E}">
        <p14:creationId xmlns:p14="http://schemas.microsoft.com/office/powerpoint/2010/main" val="3490328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11</a:t>
            </a:fld>
            <a:endParaRPr lang="en-US"/>
          </a:p>
        </p:txBody>
      </p:sp>
    </p:spTree>
    <p:extLst>
      <p:ext uri="{BB962C8B-B14F-4D97-AF65-F5344CB8AC3E}">
        <p14:creationId xmlns:p14="http://schemas.microsoft.com/office/powerpoint/2010/main" val="1647900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5/8/18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5/8/18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5/8/18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5/8/18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5/8/18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5/8/18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5/8/18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5/8/18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8/5/18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10" name="Title 1">
            <a:extLst>
              <a:ext uri="{FF2B5EF4-FFF2-40B4-BE49-F238E27FC236}">
                <a16:creationId xmlns:a16="http://schemas.microsoft.com/office/drawing/2014/main" id="{F73924DE-1774-674F-9AEF-425BDC063E66}"/>
              </a:ext>
            </a:extLst>
          </p:cNvPr>
          <p:cNvSpPr txBox="1">
            <a:spLocks/>
          </p:cNvSpPr>
          <p:nvPr userDrawn="1"/>
        </p:nvSpPr>
        <p:spPr>
          <a:xfrm>
            <a:off x="-217170" y="3489243"/>
            <a:ext cx="9144000" cy="1097334"/>
          </a:xfrm>
          <a:prstGeom prst="rect">
            <a:avLst/>
          </a:prstGeom>
          <a:noFill/>
        </p:spPr>
        <p:txBody>
          <a:bodyPr vert="horz" lIns="91440" tIns="45720" rIns="91440" bIns="45720" rtlCol="0" anchor="ctr">
            <a:noAutofit/>
          </a:bodyPr>
          <a:lstStyle>
            <a:lvl1pPr algn="r" defTabSz="457200" rtl="0" eaLnBrk="1" latinLnBrk="0" hangingPunct="1">
              <a:spcBef>
                <a:spcPct val="0"/>
              </a:spcBef>
              <a:buNone/>
              <a:defRPr sz="4400" b="1" kern="1200">
                <a:solidFill>
                  <a:schemeClr val="tx1"/>
                </a:solidFill>
                <a:latin typeface="IBM Plex Sans" panose="020B0503050000000000" pitchFamily="34" charset="77"/>
                <a:ea typeface="+mj-ea"/>
                <a:cs typeface="+mj-cs"/>
              </a:defRPr>
            </a:lvl1pPr>
          </a:lstStyle>
          <a:p>
            <a:pPr marL="0" algn="r" defTabSz="914400" rtl="0" eaLnBrk="1" latinLnBrk="0" hangingPunct="1">
              <a:lnSpc>
                <a:spcPct val="90000"/>
              </a:lnSpc>
              <a:spcBef>
                <a:spcPct val="0"/>
              </a:spcBef>
              <a:buNone/>
            </a:pPr>
            <a:r>
              <a:rPr lang="en-US" sz="2800" b="1" kern="1200" dirty="0">
                <a:solidFill>
                  <a:schemeClr val="bg1"/>
                </a:solidFill>
                <a:latin typeface="IBM Plex Sans" charset="0"/>
                <a:ea typeface="IBM Plex Sans" charset="0"/>
                <a:cs typeface="IBM Plex Sans" charset="0"/>
              </a:rPr>
              <a:t>Lecture 9</a:t>
            </a: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5/8/18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5/8/18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5/8/18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5/8/18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8/5/18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Application Design – Security</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10</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 POINT</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733808"/>
          </a:xfrm>
          <a:prstGeom prst="rect">
            <a:avLst/>
          </a:prstGeom>
          <a:noFill/>
        </p:spPr>
        <p:txBody>
          <a:bodyPr wrap="square" rtlCol="0">
            <a:spAutoFit/>
          </a:bodyPr>
          <a:lstStyle/>
          <a:p>
            <a:r>
              <a:rPr lang="en-US" sz="3000">
                <a:latin typeface="Abadi MT Condensed Light"/>
                <a:cs typeface="Abadi MT Condensed Light"/>
              </a:rPr>
              <a:t>A few considerations</a:t>
            </a:r>
          </a:p>
          <a:p>
            <a:pPr lvl="0">
              <a:spcBef>
                <a:spcPts val="1000"/>
              </a:spcBef>
            </a:pPr>
            <a:r>
              <a:rPr lang="en-US" sz="2000" i="1">
                <a:solidFill>
                  <a:prstClr val="black">
                    <a:lumMod val="65000"/>
                    <a:lumOff val="35000"/>
                  </a:prstClr>
                </a:solidFill>
                <a:latin typeface="Abadi MT Condensed Light"/>
                <a:cs typeface="Abadi MT Condensed Light"/>
              </a:rPr>
              <a:t>These are just some of the many that aspects apply to securing applications that meet the expectations of users in a multi-tenant environment.</a:t>
            </a:r>
          </a:p>
          <a:p>
            <a:pPr lvl="0">
              <a:spcBef>
                <a:spcPts val="1000"/>
              </a:spcBef>
            </a:pPr>
            <a:r>
              <a:rPr lang="en-US" sz="2000" i="1">
                <a:solidFill>
                  <a:prstClr val="black">
                    <a:lumMod val="65000"/>
                    <a:lumOff val="35000"/>
                  </a:prstClr>
                </a:solidFill>
                <a:latin typeface="Abadi MT Condensed Light"/>
                <a:cs typeface="Abadi MT Condensed Light"/>
              </a:rPr>
              <a:t>There is one general observation that we always need to keep in mind:</a:t>
            </a:r>
          </a:p>
        </p:txBody>
      </p:sp>
      <p:grpSp>
        <p:nvGrpSpPr>
          <p:cNvPr id="25" name="Group 24"/>
          <p:cNvGrpSpPr/>
          <p:nvPr/>
        </p:nvGrpSpPr>
        <p:grpSpPr>
          <a:xfrm>
            <a:off x="1041400" y="3543035"/>
            <a:ext cx="8102601" cy="2434431"/>
            <a:chOff x="1041400" y="4321997"/>
            <a:chExt cx="8102601" cy="2434431"/>
          </a:xfrm>
        </p:grpSpPr>
        <p:grpSp>
          <p:nvGrpSpPr>
            <p:cNvPr id="26" name="Group 25"/>
            <p:cNvGrpSpPr/>
            <p:nvPr/>
          </p:nvGrpSpPr>
          <p:grpSpPr>
            <a:xfrm>
              <a:off x="1041400" y="4321997"/>
              <a:ext cx="8102601" cy="2434431"/>
              <a:chOff x="1015771" y="5261580"/>
              <a:chExt cx="8102601" cy="2434431"/>
            </a:xfrm>
          </p:grpSpPr>
          <p:grpSp>
            <p:nvGrpSpPr>
              <p:cNvPr id="30" name="Group 29"/>
              <p:cNvGrpSpPr/>
              <p:nvPr/>
            </p:nvGrpSpPr>
            <p:grpSpPr>
              <a:xfrm>
                <a:off x="1925952" y="5261580"/>
                <a:ext cx="7192420" cy="2434431"/>
                <a:chOff x="3946789" y="4206117"/>
                <a:chExt cx="5836938" cy="4320232"/>
              </a:xfrm>
            </p:grpSpPr>
            <p:sp>
              <p:nvSpPr>
                <p:cNvPr id="33" name="Rectangle 32"/>
                <p:cNvSpPr/>
                <p:nvPr/>
              </p:nvSpPr>
              <p:spPr>
                <a:xfrm>
                  <a:off x="3946789" y="4206117"/>
                  <a:ext cx="5836938" cy="432023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956007" y="4315788"/>
                  <a:ext cx="2478087"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SECURITY AS A TRADEOFF</a:t>
                  </a:r>
                </a:p>
              </p:txBody>
            </p:sp>
          </p:grpSp>
          <p:sp>
            <p:nvSpPr>
              <p:cNvPr id="31" name="Rectangle 30"/>
              <p:cNvSpPr/>
              <p:nvPr/>
            </p:nvSpPr>
            <p:spPr>
              <a:xfrm>
                <a:off x="1015771" y="5270044"/>
                <a:ext cx="908767" cy="242596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Oval 26"/>
            <p:cNvSpPr/>
            <p:nvPr/>
          </p:nvSpPr>
          <p:spPr>
            <a:xfrm>
              <a:off x="1231900" y="4521203"/>
              <a:ext cx="520700" cy="508000"/>
            </a:xfrm>
            <a:prstGeom prst="ellipse">
              <a:avLst/>
            </a:prstGeom>
            <a:solidFill>
              <a:schemeClr val="tx2">
                <a:lumMod val="20000"/>
                <a:lumOff val="80000"/>
                <a:alpha val="80000"/>
              </a:schemeClr>
            </a:solidFill>
            <a:ln w="3175" cmpd="sng">
              <a:solidFill>
                <a:schemeClr val="accent1">
                  <a:lumMod val="40000"/>
                  <a:lumOff val="6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Box 27"/>
            <p:cNvSpPr txBox="1"/>
            <p:nvPr/>
          </p:nvSpPr>
          <p:spPr>
            <a:xfrm>
              <a:off x="1325031" y="4445003"/>
              <a:ext cx="338404" cy="646331"/>
            </a:xfrm>
            <a:prstGeom prst="rect">
              <a:avLst/>
            </a:prstGeom>
            <a:noFill/>
          </p:spPr>
          <p:txBody>
            <a:bodyPr wrap="none" rtlCol="0">
              <a:spAutoFit/>
            </a:bodyPr>
            <a:lstStyle/>
            <a:p>
              <a:r>
                <a:rPr lang="en-US" sz="3600">
                  <a:solidFill>
                    <a:srgbClr val="6188B5"/>
                  </a:solidFill>
                  <a:latin typeface="Arial Black"/>
                  <a:cs typeface="Arial Black"/>
                </a:rPr>
                <a:t>!</a:t>
              </a:r>
              <a:endParaRPr lang="en-US">
                <a:solidFill>
                  <a:srgbClr val="6188B5"/>
                </a:solidFill>
                <a:latin typeface="Arial Black"/>
                <a:cs typeface="Arial Black"/>
              </a:endParaRPr>
            </a:p>
          </p:txBody>
        </p:sp>
        <p:sp>
          <p:nvSpPr>
            <p:cNvPr id="29" name="TextBox 28"/>
            <p:cNvSpPr txBox="1"/>
            <p:nvPr/>
          </p:nvSpPr>
          <p:spPr>
            <a:xfrm>
              <a:off x="1990318" y="4835379"/>
              <a:ext cx="7092826" cy="1631216"/>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The implementation of security measures is always a tradeoff between how valuable we consider the information we want to protect and how valuable our attackers consider it.</a:t>
              </a:r>
            </a:p>
            <a:p>
              <a:pPr>
                <a:spcBef>
                  <a:spcPts val="600"/>
                </a:spcBef>
              </a:pPr>
              <a:r>
                <a:rPr lang="en-US" sz="1600" i="1" dirty="0">
                  <a:solidFill>
                    <a:schemeClr val="accent1">
                      <a:lumMod val="75000"/>
                    </a:schemeClr>
                  </a:solidFill>
                  <a:latin typeface="Abadi MT Condensed Light"/>
                  <a:cs typeface="Abadi MT Condensed Light"/>
                </a:rPr>
                <a:t>The value we attribute to the information we want to protect influences what we’re willing to do protect it (i.e. the sophistication and cost of our security implementation).</a:t>
              </a:r>
            </a:p>
            <a:p>
              <a:pPr>
                <a:spcBef>
                  <a:spcPts val="600"/>
                </a:spcBef>
              </a:pPr>
              <a:r>
                <a:rPr lang="en-US" sz="1600" i="1" dirty="0">
                  <a:solidFill>
                    <a:schemeClr val="accent1">
                      <a:lumMod val="75000"/>
                    </a:schemeClr>
                  </a:solidFill>
                  <a:latin typeface="Abadi MT Condensed Light"/>
                  <a:cs typeface="Abadi MT Condensed Light"/>
                </a:rPr>
                <a:t>The value our attackers attribute to it defines the extents they’re willing to go to break our security implementation.</a:t>
              </a:r>
            </a:p>
          </p:txBody>
        </p:sp>
      </p:grpSp>
    </p:spTree>
    <p:extLst>
      <p:ext uri="{BB962C8B-B14F-4D97-AF65-F5344CB8AC3E}">
        <p14:creationId xmlns:p14="http://schemas.microsoft.com/office/powerpoint/2010/main" val="3822536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811439" cy="2349361"/>
          </a:xfrm>
          <a:prstGeom prst="rect">
            <a:avLst/>
          </a:prstGeom>
          <a:noFill/>
        </p:spPr>
        <p:txBody>
          <a:bodyPr wrap="square" rtlCol="0">
            <a:spAutoFit/>
          </a:bodyPr>
          <a:lstStyle/>
          <a:p>
            <a:r>
              <a:rPr lang="en-US" sz="3000">
                <a:latin typeface="Abadi MT Condensed Light"/>
                <a:cs typeface="Abadi MT Condensed Light"/>
              </a:rPr>
              <a:t>Flexible identity management</a:t>
            </a:r>
          </a:p>
          <a:p>
            <a:pPr lvl="0">
              <a:spcBef>
                <a:spcPts val="1000"/>
              </a:spcBef>
            </a:pPr>
            <a:r>
              <a:rPr lang="en-US" sz="2000" i="1">
                <a:solidFill>
                  <a:prstClr val="black">
                    <a:lumMod val="65000"/>
                    <a:lumOff val="35000"/>
                  </a:prstClr>
                </a:solidFill>
                <a:latin typeface="Abadi MT Condensed Light"/>
                <a:cs typeface="Abadi MT Condensed Light"/>
              </a:rPr>
              <a:t>Identity management is an essential component of multi-tenant applications. It is at the basis of multi-tenant application consistency. If we are unable to identify the tenant each request belongs to, we are unable to ensure isolation in a multi-tenant environment.</a:t>
            </a:r>
          </a:p>
          <a:p>
            <a:pPr lvl="0">
              <a:spcBef>
                <a:spcPts val="1000"/>
              </a:spcBef>
            </a:pPr>
            <a:r>
              <a:rPr lang="en-US" sz="2000" i="1">
                <a:solidFill>
                  <a:prstClr val="black">
                    <a:lumMod val="65000"/>
                    <a:lumOff val="35000"/>
                  </a:prstClr>
                </a:solidFill>
                <a:latin typeface="Abadi MT Condensed Light"/>
                <a:cs typeface="Abadi MT Condensed Light"/>
              </a:rPr>
              <a:t>There are two major approaches for identity management:</a:t>
            </a:r>
          </a:p>
        </p:txBody>
      </p:sp>
      <p:grpSp>
        <p:nvGrpSpPr>
          <p:cNvPr id="19" name="Group 18"/>
          <p:cNvGrpSpPr/>
          <p:nvPr/>
        </p:nvGrpSpPr>
        <p:grpSpPr>
          <a:xfrm>
            <a:off x="910175" y="3872291"/>
            <a:ext cx="8233824" cy="1207714"/>
            <a:chOff x="571500" y="2839338"/>
            <a:chExt cx="8233824" cy="1207714"/>
          </a:xfrm>
        </p:grpSpPr>
        <p:grpSp>
          <p:nvGrpSpPr>
            <p:cNvPr id="20" name="Group 19"/>
            <p:cNvGrpSpPr/>
            <p:nvPr/>
          </p:nvGrpSpPr>
          <p:grpSpPr>
            <a:xfrm>
              <a:off x="571500" y="2946242"/>
              <a:ext cx="8233824" cy="1100810"/>
              <a:chOff x="1181100" y="2527142"/>
              <a:chExt cx="8233824" cy="1100810"/>
            </a:xfrm>
          </p:grpSpPr>
          <p:grpSp>
            <p:nvGrpSpPr>
              <p:cNvPr id="22" name="Group 21"/>
              <p:cNvGrpSpPr/>
              <p:nvPr/>
            </p:nvGrpSpPr>
            <p:grpSpPr>
              <a:xfrm>
                <a:off x="1651215" y="2527144"/>
                <a:ext cx="7763709" cy="1100808"/>
                <a:chOff x="3483167" y="4206121"/>
                <a:chExt cx="6300562" cy="1953536"/>
              </a:xfrm>
              <a:solidFill>
                <a:schemeClr val="accent6">
                  <a:lumMod val="20000"/>
                  <a:lumOff val="80000"/>
                </a:schemeClr>
              </a:solidFill>
            </p:grpSpPr>
            <p:sp>
              <p:nvSpPr>
                <p:cNvPr id="32" name="Rectangle 31"/>
                <p:cNvSpPr/>
                <p:nvPr/>
              </p:nvSpPr>
              <p:spPr>
                <a:xfrm>
                  <a:off x="3483167" y="4206121"/>
                  <a:ext cx="6300562" cy="19535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“IN HOUSE” IDENTITY MANAGEMENT</a:t>
                  </a:r>
                </a:p>
              </p:txBody>
            </p:sp>
          </p:grpSp>
          <p:sp>
            <p:nvSpPr>
              <p:cNvPr id="23" name="Rectangle 22"/>
              <p:cNvSpPr/>
              <p:nvPr/>
            </p:nvSpPr>
            <p:spPr>
              <a:xfrm>
                <a:off x="1181100" y="2527142"/>
                <a:ext cx="1039987" cy="1100810"/>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17132" y="2967593"/>
                <a:ext cx="705386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The users and the verification of their identities is completely managed within the multi-tenant application.</a:t>
                </a:r>
              </a:p>
            </p:txBody>
          </p:sp>
        </p:grpSp>
        <p:sp>
          <p:nvSpPr>
            <p:cNvPr id="21" name="TextBox 20"/>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35" name="Group 34"/>
          <p:cNvGrpSpPr/>
          <p:nvPr/>
        </p:nvGrpSpPr>
        <p:grpSpPr>
          <a:xfrm>
            <a:off x="910175" y="5008956"/>
            <a:ext cx="8233825" cy="1163244"/>
            <a:chOff x="571500" y="3874388"/>
            <a:chExt cx="8233825" cy="1163244"/>
          </a:xfrm>
        </p:grpSpPr>
        <p:grpSp>
          <p:nvGrpSpPr>
            <p:cNvPr id="36" name="Group 35"/>
            <p:cNvGrpSpPr/>
            <p:nvPr/>
          </p:nvGrpSpPr>
          <p:grpSpPr>
            <a:xfrm>
              <a:off x="571500" y="4008766"/>
              <a:ext cx="8233825" cy="1028866"/>
              <a:chOff x="1181100" y="3792866"/>
              <a:chExt cx="8233825" cy="1028866"/>
            </a:xfrm>
          </p:grpSpPr>
          <p:sp>
            <p:nvSpPr>
              <p:cNvPr id="39" name="Rectangle 38"/>
              <p:cNvSpPr/>
              <p:nvPr/>
            </p:nvSpPr>
            <p:spPr>
              <a:xfrm>
                <a:off x="2209800" y="3792866"/>
                <a:ext cx="7205125" cy="102886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227562" y="4186239"/>
                <a:ext cx="706883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The verification of user credentials is left to a third party and the multi-tenant application retains only the information needed for the application (e.g. is valid user? corresponding role, ..).</a:t>
                </a:r>
              </a:p>
            </p:txBody>
          </p:sp>
          <p:sp>
            <p:nvSpPr>
              <p:cNvPr id="41" name="Rectangle 40"/>
              <p:cNvSpPr/>
              <p:nvPr/>
            </p:nvSpPr>
            <p:spPr>
              <a:xfrm>
                <a:off x="1181100" y="3792866"/>
                <a:ext cx="1032935" cy="102886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FEDERATED IDENTITY MANAGEMENT</a:t>
                </a:r>
              </a:p>
            </p:txBody>
          </p:sp>
        </p:grpSp>
        <p:sp>
          <p:nvSpPr>
            <p:cNvPr id="37" name="TextBox 36"/>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Tree>
    <p:extLst>
      <p:ext uri="{BB962C8B-B14F-4D97-AF65-F5344CB8AC3E}">
        <p14:creationId xmlns:p14="http://schemas.microsoft.com/office/powerpoint/2010/main" val="65462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12</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811439" cy="2349361"/>
          </a:xfrm>
          <a:prstGeom prst="rect">
            <a:avLst/>
          </a:prstGeom>
          <a:noFill/>
        </p:spPr>
        <p:txBody>
          <a:bodyPr wrap="square" rtlCol="0">
            <a:spAutoFit/>
          </a:bodyPr>
          <a:lstStyle/>
          <a:p>
            <a:r>
              <a:rPr lang="en-US" sz="3000">
                <a:latin typeface="Abadi MT Condensed Light"/>
                <a:cs typeface="Abadi MT Condensed Light"/>
              </a:rPr>
              <a:t>In-house identity management</a:t>
            </a:r>
          </a:p>
          <a:p>
            <a:pPr lvl="0">
              <a:spcBef>
                <a:spcPts val="1000"/>
              </a:spcBef>
            </a:pPr>
            <a:r>
              <a:rPr lang="en-US" sz="2000" i="1">
                <a:solidFill>
                  <a:prstClr val="black">
                    <a:lumMod val="65000"/>
                    <a:lumOff val="35000"/>
                  </a:prstClr>
                </a:solidFill>
                <a:latin typeface="Abadi MT Condensed Light"/>
                <a:cs typeface="Abadi MT Condensed Light"/>
              </a:rPr>
              <a:t>In-house identity management refers to an implementation of any framework for identity management that is completely carried out within the application space (or eventually uses platform services).</a:t>
            </a:r>
          </a:p>
          <a:p>
            <a:pPr lvl="0">
              <a:spcBef>
                <a:spcPts val="1000"/>
              </a:spcBef>
            </a:pPr>
            <a:r>
              <a:rPr lang="en-US" sz="2000" i="1">
                <a:solidFill>
                  <a:prstClr val="black">
                    <a:lumMod val="65000"/>
                    <a:lumOff val="35000"/>
                  </a:prstClr>
                </a:solidFill>
                <a:latin typeface="Abadi MT Condensed Light"/>
                <a:cs typeface="Abadi MT Condensed Light"/>
              </a:rPr>
              <a:t>We’re not interest in the different types of implementation, but more in what type of advantages / disadvantages it gives:</a:t>
            </a:r>
          </a:p>
        </p:txBody>
      </p:sp>
      <p:sp>
        <p:nvSpPr>
          <p:cNvPr id="25" name="TextBox 24"/>
          <p:cNvSpPr txBox="1"/>
          <p:nvPr/>
        </p:nvSpPr>
        <p:spPr>
          <a:xfrm>
            <a:off x="635000" y="4045926"/>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26" name="Rectangle 25"/>
          <p:cNvSpPr/>
          <p:nvPr/>
        </p:nvSpPr>
        <p:spPr>
          <a:xfrm>
            <a:off x="2015392" y="4074066"/>
            <a:ext cx="7128608" cy="907941"/>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application is a “turn-key” solution</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it can be fully customised to the needs of the application</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it can be advantageous for organisations that cannot expose identity management</a:t>
            </a:r>
          </a:p>
        </p:txBody>
      </p:sp>
      <p:sp>
        <p:nvSpPr>
          <p:cNvPr id="27" name="TextBox 26"/>
          <p:cNvSpPr txBox="1"/>
          <p:nvPr/>
        </p:nvSpPr>
        <p:spPr>
          <a:xfrm>
            <a:off x="634994" y="5087361"/>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28" name="Rectangle 27"/>
          <p:cNvSpPr/>
          <p:nvPr/>
        </p:nvSpPr>
        <p:spPr>
          <a:xfrm>
            <a:off x="2015386" y="5115501"/>
            <a:ext cx="6806875" cy="623248"/>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it is additional work for a multi-tenant application developers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tenants might need to remember additional credentials specific to the application</a:t>
            </a:r>
          </a:p>
        </p:txBody>
      </p:sp>
    </p:spTree>
    <p:extLst>
      <p:ext uri="{BB962C8B-B14F-4D97-AF65-F5344CB8AC3E}">
        <p14:creationId xmlns:p14="http://schemas.microsoft.com/office/powerpoint/2010/main" val="397970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946906" cy="2349361"/>
          </a:xfrm>
          <a:prstGeom prst="rect">
            <a:avLst/>
          </a:prstGeom>
          <a:noFill/>
        </p:spPr>
        <p:txBody>
          <a:bodyPr wrap="square" rtlCol="0">
            <a:spAutoFit/>
          </a:bodyPr>
          <a:lstStyle/>
          <a:p>
            <a:r>
              <a:rPr lang="en-US" sz="3000">
                <a:latin typeface="Abadi MT Condensed Light"/>
                <a:cs typeface="Abadi MT Condensed Light"/>
              </a:rPr>
              <a:t>Federated identity management</a:t>
            </a:r>
          </a:p>
          <a:p>
            <a:pPr lvl="0">
              <a:spcBef>
                <a:spcPts val="1000"/>
              </a:spcBef>
            </a:pPr>
            <a:r>
              <a:rPr lang="en-US" sz="2000" i="1">
                <a:solidFill>
                  <a:prstClr val="black">
                    <a:lumMod val="65000"/>
                    <a:lumOff val="35000"/>
                  </a:prstClr>
                </a:solidFill>
                <a:latin typeface="Abadi MT Condensed Light"/>
                <a:cs typeface="Abadi MT Condensed Light"/>
              </a:rPr>
              <a:t>Federated identity management relies on a third party for verifying the identity of the user and its associated roles. The application uses the information returned by the “identity provider” (i.e. identity claims) to create an identity within the applications.</a:t>
            </a:r>
          </a:p>
          <a:p>
            <a:pPr lvl="0">
              <a:spcBef>
                <a:spcPts val="1000"/>
              </a:spcBef>
            </a:pPr>
            <a:r>
              <a:rPr lang="en-US" sz="2000" i="1">
                <a:solidFill>
                  <a:prstClr val="black">
                    <a:lumMod val="65000"/>
                    <a:lumOff val="35000"/>
                  </a:prstClr>
                </a:solidFill>
                <a:latin typeface="Abadi MT Condensed Light"/>
                <a:cs typeface="Abadi MT Condensed Light"/>
              </a:rPr>
              <a:t>Provider examples: Google, Facebook, your organisation.</a:t>
            </a:r>
          </a:p>
        </p:txBody>
      </p:sp>
      <p:sp>
        <p:nvSpPr>
          <p:cNvPr id="25" name="TextBox 24"/>
          <p:cNvSpPr txBox="1"/>
          <p:nvPr/>
        </p:nvSpPr>
        <p:spPr>
          <a:xfrm>
            <a:off x="635000" y="4096728"/>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26" name="Rectangle 25"/>
          <p:cNvSpPr/>
          <p:nvPr/>
        </p:nvSpPr>
        <p:spPr>
          <a:xfrm>
            <a:off x="2015392" y="4124868"/>
            <a:ext cx="7128608" cy="907941"/>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users can user a familiar identity mechanism, without learning new credentials</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facilitates the integration with an existing user base, without recreating it</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it (lightly) reduces the size of application codebase and its maintenance</a:t>
            </a:r>
          </a:p>
        </p:txBody>
      </p:sp>
      <p:sp>
        <p:nvSpPr>
          <p:cNvPr id="27" name="TextBox 26"/>
          <p:cNvSpPr txBox="1"/>
          <p:nvPr/>
        </p:nvSpPr>
        <p:spPr>
          <a:xfrm>
            <a:off x="634994" y="5205899"/>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28" name="Rectangle 27"/>
          <p:cNvSpPr/>
          <p:nvPr/>
        </p:nvSpPr>
        <p:spPr>
          <a:xfrm>
            <a:off x="2015386" y="5234039"/>
            <a:ext cx="6806875" cy="1154162"/>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integration might become hard if the identity provider does not implement a standard</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application needs to implement role mapping</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solution might not be beneficial if the identity provider does not support roles and the application requires role management.</a:t>
            </a:r>
          </a:p>
        </p:txBody>
      </p:sp>
    </p:spTree>
    <p:extLst>
      <p:ext uri="{BB962C8B-B14F-4D97-AF65-F5344CB8AC3E}">
        <p14:creationId xmlns:p14="http://schemas.microsoft.com/office/powerpoint/2010/main" val="395772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946906" cy="1733808"/>
          </a:xfrm>
          <a:prstGeom prst="rect">
            <a:avLst/>
          </a:prstGeom>
          <a:noFill/>
        </p:spPr>
        <p:txBody>
          <a:bodyPr wrap="square" rtlCol="0">
            <a:spAutoFit/>
          </a:bodyPr>
          <a:lstStyle/>
          <a:p>
            <a:r>
              <a:rPr lang="en-US" sz="3000">
                <a:latin typeface="Abadi MT Condensed Light"/>
                <a:cs typeface="Abadi MT Condensed Light"/>
              </a:rPr>
              <a:t>Federated identity management</a:t>
            </a:r>
          </a:p>
          <a:p>
            <a:pPr lvl="0">
              <a:spcBef>
                <a:spcPts val="1000"/>
              </a:spcBef>
            </a:pPr>
            <a:r>
              <a:rPr lang="en-US" sz="2000" i="1">
                <a:solidFill>
                  <a:prstClr val="black">
                    <a:lumMod val="65000"/>
                    <a:lumOff val="35000"/>
                  </a:prstClr>
                </a:solidFill>
                <a:latin typeface="Abadi MT Condensed Light"/>
                <a:cs typeface="Abadi MT Condensed Light"/>
              </a:rPr>
              <a:t>How does it work? </a:t>
            </a:r>
          </a:p>
          <a:p>
            <a:pPr lvl="0">
              <a:spcBef>
                <a:spcPts val="1000"/>
              </a:spcBef>
            </a:pPr>
            <a:r>
              <a:rPr lang="en-US" sz="2000" i="1">
                <a:solidFill>
                  <a:prstClr val="black">
                    <a:lumMod val="65000"/>
                    <a:lumOff val="35000"/>
                  </a:prstClr>
                </a:solidFill>
                <a:latin typeface="Abadi MT Condensed Light"/>
                <a:cs typeface="Abadi MT Condensed Light"/>
              </a:rPr>
              <a:t>There exist multiple techniques to implement federated identity management, we will focus on those that are based on authentication.</a:t>
            </a:r>
          </a:p>
        </p:txBody>
      </p:sp>
      <p:grpSp>
        <p:nvGrpSpPr>
          <p:cNvPr id="3" name="Group 2"/>
          <p:cNvGrpSpPr/>
          <p:nvPr/>
        </p:nvGrpSpPr>
        <p:grpSpPr>
          <a:xfrm>
            <a:off x="910180" y="3517665"/>
            <a:ext cx="8233821" cy="1274501"/>
            <a:chOff x="910180" y="2687899"/>
            <a:chExt cx="8233821" cy="1274501"/>
          </a:xfrm>
        </p:grpSpPr>
        <p:grpSp>
          <p:nvGrpSpPr>
            <p:cNvPr id="15" name="Group 14"/>
            <p:cNvGrpSpPr/>
            <p:nvPr/>
          </p:nvGrpSpPr>
          <p:grpSpPr>
            <a:xfrm>
              <a:off x="910180" y="2687899"/>
              <a:ext cx="8233821" cy="1274501"/>
              <a:chOff x="1092200" y="5016343"/>
              <a:chExt cx="8233821" cy="1274501"/>
            </a:xfrm>
          </p:grpSpPr>
          <p:grpSp>
            <p:nvGrpSpPr>
              <p:cNvPr id="17" name="Group 16"/>
              <p:cNvGrpSpPr/>
              <p:nvPr/>
            </p:nvGrpSpPr>
            <p:grpSpPr>
              <a:xfrm>
                <a:off x="1092200" y="5016343"/>
                <a:ext cx="8233821" cy="1274501"/>
                <a:chOff x="884551" y="5261581"/>
                <a:chExt cx="8233821" cy="1274501"/>
              </a:xfrm>
            </p:grpSpPr>
            <p:sp>
              <p:nvSpPr>
                <p:cNvPr id="21" name="Rectangle 20"/>
                <p:cNvSpPr/>
                <p:nvPr/>
              </p:nvSpPr>
              <p:spPr>
                <a:xfrm>
                  <a:off x="1925952" y="5261581"/>
                  <a:ext cx="7192420" cy="127450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84551" y="5270046"/>
                  <a:ext cx="1039987" cy="1266036"/>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2159981" y="5433510"/>
                <a:ext cx="7166039"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Federated Identity Management is a set of practices that provides means to share someone’s digital identity across organisations. When the specific techniques focus on authentication mechanisms a popular solution is based on Single Sign On (SSO).</a:t>
                </a:r>
              </a:p>
            </p:txBody>
          </p:sp>
        </p:grpSp>
        <p:sp>
          <p:nvSpPr>
            <p:cNvPr id="23" name="TextBox 22"/>
            <p:cNvSpPr txBox="1"/>
            <p:nvPr/>
          </p:nvSpPr>
          <p:spPr>
            <a:xfrm>
              <a:off x="1971407" y="2749667"/>
              <a:ext cx="4031460" cy="338554"/>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INTRODUCING SINGLE SIGN ON (SSO)</a:t>
              </a:r>
            </a:p>
          </p:txBody>
        </p:sp>
        <p:sp>
          <p:nvSpPr>
            <p:cNvPr id="24" name="Oval 23"/>
            <p:cNvSpPr/>
            <p:nvPr/>
          </p:nvSpPr>
          <p:spPr>
            <a:xfrm>
              <a:off x="1240367" y="2887074"/>
              <a:ext cx="520700" cy="508000"/>
            </a:xfrm>
            <a:prstGeom prst="ellipse">
              <a:avLst/>
            </a:prstGeom>
            <a:solidFill>
              <a:schemeClr val="tx2">
                <a:lumMod val="20000"/>
                <a:lumOff val="80000"/>
                <a:alpha val="80000"/>
              </a:schemeClr>
            </a:solidFill>
            <a:ln w="3175" cmpd="sng">
              <a:solidFill>
                <a:schemeClr val="accent1">
                  <a:lumMod val="40000"/>
                  <a:lumOff val="6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p:cNvSpPr txBox="1"/>
            <p:nvPr/>
          </p:nvSpPr>
          <p:spPr>
            <a:xfrm>
              <a:off x="1333498" y="2810874"/>
              <a:ext cx="338404" cy="646331"/>
            </a:xfrm>
            <a:prstGeom prst="rect">
              <a:avLst/>
            </a:prstGeom>
            <a:noFill/>
          </p:spPr>
          <p:txBody>
            <a:bodyPr wrap="none" rtlCol="0">
              <a:spAutoFit/>
            </a:bodyPr>
            <a:lstStyle/>
            <a:p>
              <a:r>
                <a:rPr lang="en-US" sz="3600">
                  <a:solidFill>
                    <a:srgbClr val="6188B5"/>
                  </a:solidFill>
                  <a:latin typeface="Arial Black"/>
                  <a:cs typeface="Arial Black"/>
                </a:rPr>
                <a:t>!</a:t>
              </a:r>
              <a:endParaRPr lang="en-US">
                <a:solidFill>
                  <a:srgbClr val="6188B5"/>
                </a:solidFill>
                <a:latin typeface="Arial Black"/>
                <a:cs typeface="Arial Black"/>
              </a:endParaRPr>
            </a:p>
          </p:txBody>
        </p:sp>
      </p:grpSp>
      <p:grpSp>
        <p:nvGrpSpPr>
          <p:cNvPr id="44" name="Group 43"/>
          <p:cNvGrpSpPr/>
          <p:nvPr/>
        </p:nvGrpSpPr>
        <p:grpSpPr>
          <a:xfrm>
            <a:off x="2584394" y="4721531"/>
            <a:ext cx="1153708" cy="1728703"/>
            <a:chOff x="2584394" y="4721531"/>
            <a:chExt cx="1153708" cy="1728703"/>
          </a:xfrm>
        </p:grpSpPr>
        <p:grpSp>
          <p:nvGrpSpPr>
            <p:cNvPr id="19" name="Group 18"/>
            <p:cNvGrpSpPr/>
            <p:nvPr/>
          </p:nvGrpSpPr>
          <p:grpSpPr>
            <a:xfrm>
              <a:off x="2584394" y="5559325"/>
              <a:ext cx="1122216" cy="646545"/>
              <a:chOff x="1948349" y="3282665"/>
              <a:chExt cx="1122216" cy="646545"/>
            </a:xfrm>
          </p:grpSpPr>
          <p:pic>
            <p:nvPicPr>
              <p:cNvPr id="22"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4"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26" name="Rectangle 25"/>
            <p:cNvSpPr/>
            <p:nvPr/>
          </p:nvSpPr>
          <p:spPr>
            <a:xfrm>
              <a:off x="2654909" y="6173235"/>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a:t>
              </a:r>
            </a:p>
          </p:txBody>
        </p:sp>
        <p:sp>
          <p:nvSpPr>
            <p:cNvPr id="27" name="TextBox 26"/>
            <p:cNvSpPr txBox="1"/>
            <p:nvPr/>
          </p:nvSpPr>
          <p:spPr>
            <a:xfrm rot="20287127">
              <a:off x="2888897" y="5109942"/>
              <a:ext cx="435336" cy="584776"/>
            </a:xfrm>
            <a:prstGeom prst="rect">
              <a:avLst/>
            </a:prstGeom>
            <a:noFill/>
          </p:spPr>
          <p:txBody>
            <a:bodyPr wrap="none" rtlCol="0">
              <a:spAutoFit/>
            </a:bodyPr>
            <a:lstStyle/>
            <a:p>
              <a:r>
                <a:rPr lang="en-US" sz="3200">
                  <a:solidFill>
                    <a:schemeClr val="tx2">
                      <a:lumMod val="75000"/>
                    </a:schemeClr>
                  </a:solidFill>
                  <a:latin typeface="Arial Black"/>
                  <a:cs typeface="Arial Black"/>
                </a:rPr>
                <a:t>?</a:t>
              </a:r>
              <a:endParaRPr lang="en-US">
                <a:solidFill>
                  <a:schemeClr val="tx2">
                    <a:lumMod val="75000"/>
                  </a:schemeClr>
                </a:solidFill>
                <a:latin typeface="Arial Black"/>
                <a:cs typeface="Arial Black"/>
              </a:endParaRPr>
            </a:p>
          </p:txBody>
        </p:sp>
        <p:sp>
          <p:nvSpPr>
            <p:cNvPr id="28" name="TextBox 27"/>
            <p:cNvSpPr txBox="1"/>
            <p:nvPr/>
          </p:nvSpPr>
          <p:spPr>
            <a:xfrm rot="2450028">
              <a:off x="3302766" y="5187141"/>
              <a:ext cx="435336" cy="584776"/>
            </a:xfrm>
            <a:prstGeom prst="rect">
              <a:avLst/>
            </a:prstGeom>
            <a:noFill/>
          </p:spPr>
          <p:txBody>
            <a:bodyPr wrap="none" rtlCol="0">
              <a:spAutoFit/>
            </a:bodyPr>
            <a:lstStyle/>
            <a:p>
              <a:r>
                <a:rPr lang="en-US" sz="3200">
                  <a:solidFill>
                    <a:schemeClr val="tx2">
                      <a:lumMod val="75000"/>
                    </a:schemeClr>
                  </a:solidFill>
                  <a:latin typeface="Arial Black"/>
                  <a:cs typeface="Arial Black"/>
                </a:rPr>
                <a:t>?</a:t>
              </a:r>
              <a:endParaRPr lang="en-US">
                <a:solidFill>
                  <a:schemeClr val="tx2">
                    <a:lumMod val="75000"/>
                  </a:schemeClr>
                </a:solidFill>
                <a:latin typeface="Arial Black"/>
                <a:cs typeface="Arial Black"/>
              </a:endParaRPr>
            </a:p>
          </p:txBody>
        </p:sp>
        <p:sp>
          <p:nvSpPr>
            <p:cNvPr id="30" name="TextBox 29"/>
            <p:cNvSpPr txBox="1"/>
            <p:nvPr/>
          </p:nvSpPr>
          <p:spPr>
            <a:xfrm rot="1380757">
              <a:off x="3067695" y="5465541"/>
              <a:ext cx="341334" cy="400110"/>
            </a:xfrm>
            <a:prstGeom prst="rect">
              <a:avLst/>
            </a:prstGeom>
            <a:noFill/>
          </p:spPr>
          <p:txBody>
            <a:bodyPr wrap="none" rtlCol="0">
              <a:spAutoFit/>
            </a:bodyPr>
            <a:lstStyle/>
            <a:p>
              <a:r>
                <a:rPr lang="en-US" sz="2000">
                  <a:solidFill>
                    <a:schemeClr val="tx2">
                      <a:lumMod val="75000"/>
                    </a:schemeClr>
                  </a:solidFill>
                  <a:latin typeface="Arial Black"/>
                  <a:cs typeface="Arial Black"/>
                </a:rPr>
                <a:t>?</a:t>
              </a:r>
              <a:endParaRPr lang="en-US" sz="1200">
                <a:solidFill>
                  <a:schemeClr val="tx2">
                    <a:lumMod val="75000"/>
                  </a:schemeClr>
                </a:solidFill>
                <a:latin typeface="Arial Black"/>
                <a:cs typeface="Arial Black"/>
              </a:endParaRPr>
            </a:p>
          </p:txBody>
        </p:sp>
        <p:sp>
          <p:nvSpPr>
            <p:cNvPr id="31" name="TextBox 30"/>
            <p:cNvSpPr txBox="1"/>
            <p:nvPr/>
          </p:nvSpPr>
          <p:spPr>
            <a:xfrm rot="174307">
              <a:off x="3039299" y="4721531"/>
              <a:ext cx="607671" cy="923330"/>
            </a:xfrm>
            <a:prstGeom prst="rect">
              <a:avLst/>
            </a:prstGeom>
            <a:noFill/>
          </p:spPr>
          <p:txBody>
            <a:bodyPr wrap="none" rtlCol="0">
              <a:spAutoFit/>
            </a:bodyPr>
            <a:lstStyle/>
            <a:p>
              <a:r>
                <a:rPr lang="en-US" sz="5400">
                  <a:solidFill>
                    <a:schemeClr val="tx2">
                      <a:lumMod val="75000"/>
                    </a:schemeClr>
                  </a:solidFill>
                  <a:latin typeface="Arial Black"/>
                  <a:cs typeface="Arial Black"/>
                </a:rPr>
                <a:t>?</a:t>
              </a:r>
              <a:endParaRPr lang="en-US" sz="3600">
                <a:solidFill>
                  <a:schemeClr val="tx2">
                    <a:lumMod val="75000"/>
                  </a:schemeClr>
                </a:solidFill>
                <a:latin typeface="Arial Black"/>
                <a:cs typeface="Arial Black"/>
              </a:endParaRPr>
            </a:p>
          </p:txBody>
        </p:sp>
      </p:grpSp>
      <p:cxnSp>
        <p:nvCxnSpPr>
          <p:cNvPr id="40" name="Straight Connector 39"/>
          <p:cNvCxnSpPr/>
          <p:nvPr/>
        </p:nvCxnSpPr>
        <p:spPr>
          <a:xfrm flipV="1">
            <a:off x="3788841" y="5596464"/>
            <a:ext cx="2315631" cy="146182"/>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784605" y="5748864"/>
            <a:ext cx="1651000" cy="287867"/>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810005" y="5181597"/>
            <a:ext cx="1481667" cy="55880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5822958" y="4960953"/>
            <a:ext cx="2078577" cy="246221"/>
            <a:chOff x="5695953" y="5028689"/>
            <a:chExt cx="2078577" cy="246221"/>
          </a:xfrm>
        </p:grpSpPr>
        <p:sp>
          <p:nvSpPr>
            <p:cNvPr id="45" name="Rectangle 44"/>
            <p:cNvSpPr/>
            <p:nvPr/>
          </p:nvSpPr>
          <p:spPr>
            <a:xfrm>
              <a:off x="5695953" y="5035555"/>
              <a:ext cx="2078577" cy="234950"/>
            </a:xfrm>
            <a:prstGeom prst="rect">
              <a:avLst/>
            </a:prstGeom>
            <a:solidFill>
              <a:schemeClr val="tx2">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313391" y="5028689"/>
              <a:ext cx="457114" cy="246221"/>
            </a:xfrm>
            <a:prstGeom prst="rect">
              <a:avLst/>
            </a:prstGeom>
          </p:spPr>
          <p:txBody>
            <a:bodyPr wrap="none">
              <a:spAutoFit/>
            </a:bodyPr>
            <a:lstStyle/>
            <a:p>
              <a:pPr algn="r"/>
              <a:r>
                <a:rPr lang="en-US" sz="1000" dirty="0">
                  <a:solidFill>
                    <a:srgbClr val="070B60"/>
                  </a:solidFill>
                  <a:latin typeface="Abadi MT Condensed Light"/>
                  <a:cs typeface="Abadi MT Condensed Light"/>
                </a:rPr>
                <a:t>SITE A</a:t>
              </a:r>
              <a:endParaRPr lang="en-US" sz="1000"/>
            </a:p>
          </p:txBody>
        </p:sp>
      </p:grpSp>
      <p:grpSp>
        <p:nvGrpSpPr>
          <p:cNvPr id="7" name="Group 6"/>
          <p:cNvGrpSpPr/>
          <p:nvPr/>
        </p:nvGrpSpPr>
        <p:grpSpPr>
          <a:xfrm>
            <a:off x="5393298" y="4707471"/>
            <a:ext cx="829707" cy="618060"/>
            <a:chOff x="3479826" y="4868340"/>
            <a:chExt cx="1037146" cy="757762"/>
          </a:xfrm>
        </p:grpSpPr>
        <p:sp>
          <p:nvSpPr>
            <p:cNvPr id="32" name="Cloud 31"/>
            <p:cNvSpPr/>
            <p:nvPr/>
          </p:nvSpPr>
          <p:spPr>
            <a:xfrm>
              <a:off x="3479826" y="5149170"/>
              <a:ext cx="1037146" cy="47693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3" name="Picture 32" descr="Gea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9459" y="4868340"/>
              <a:ext cx="660194" cy="742503"/>
            </a:xfrm>
            <a:prstGeom prst="rect">
              <a:avLst/>
            </a:prstGeom>
          </p:spPr>
        </p:pic>
      </p:grpSp>
      <p:grpSp>
        <p:nvGrpSpPr>
          <p:cNvPr id="16" name="Group 15"/>
          <p:cNvGrpSpPr/>
          <p:nvPr/>
        </p:nvGrpSpPr>
        <p:grpSpPr>
          <a:xfrm>
            <a:off x="5822958" y="5943087"/>
            <a:ext cx="2078577" cy="246221"/>
            <a:chOff x="5695953" y="6010823"/>
            <a:chExt cx="2078577" cy="246221"/>
          </a:xfrm>
        </p:grpSpPr>
        <p:sp>
          <p:nvSpPr>
            <p:cNvPr id="47" name="Rectangle 46"/>
            <p:cNvSpPr/>
            <p:nvPr/>
          </p:nvSpPr>
          <p:spPr>
            <a:xfrm>
              <a:off x="5695953" y="6017689"/>
              <a:ext cx="2078577" cy="234950"/>
            </a:xfrm>
            <a:prstGeom prst="rect">
              <a:avLst/>
            </a:prstGeom>
            <a:solidFill>
              <a:schemeClr val="tx2">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317399" y="6010823"/>
              <a:ext cx="453106" cy="246221"/>
            </a:xfrm>
            <a:prstGeom prst="rect">
              <a:avLst/>
            </a:prstGeom>
          </p:spPr>
          <p:txBody>
            <a:bodyPr wrap="none">
              <a:spAutoFit/>
            </a:bodyPr>
            <a:lstStyle/>
            <a:p>
              <a:pPr algn="r"/>
              <a:r>
                <a:rPr lang="en-US" sz="1000" dirty="0">
                  <a:solidFill>
                    <a:srgbClr val="070B60"/>
                  </a:solidFill>
                  <a:latin typeface="Abadi MT Condensed Light"/>
                  <a:cs typeface="Abadi MT Condensed Light"/>
                </a:rPr>
                <a:t>SITE C</a:t>
              </a:r>
              <a:endParaRPr lang="en-US" sz="1000"/>
            </a:p>
          </p:txBody>
        </p:sp>
      </p:grpSp>
      <p:grpSp>
        <p:nvGrpSpPr>
          <p:cNvPr id="37" name="Group 36"/>
          <p:cNvGrpSpPr/>
          <p:nvPr/>
        </p:nvGrpSpPr>
        <p:grpSpPr>
          <a:xfrm>
            <a:off x="5503365" y="5672671"/>
            <a:ext cx="829707" cy="618060"/>
            <a:chOff x="3479826" y="4868340"/>
            <a:chExt cx="1037146" cy="757762"/>
          </a:xfrm>
        </p:grpSpPr>
        <p:sp>
          <p:nvSpPr>
            <p:cNvPr id="38" name="Cloud 37"/>
            <p:cNvSpPr/>
            <p:nvPr/>
          </p:nvSpPr>
          <p:spPr>
            <a:xfrm>
              <a:off x="3479826" y="5149170"/>
              <a:ext cx="1037146" cy="47693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9" name="Picture 38" descr="Gea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9459" y="4868340"/>
              <a:ext cx="660194" cy="742503"/>
            </a:xfrm>
            <a:prstGeom prst="rect">
              <a:avLst/>
            </a:prstGeom>
          </p:spPr>
        </p:pic>
      </p:grpSp>
      <p:grpSp>
        <p:nvGrpSpPr>
          <p:cNvPr id="14" name="Group 13"/>
          <p:cNvGrpSpPr/>
          <p:nvPr/>
        </p:nvGrpSpPr>
        <p:grpSpPr>
          <a:xfrm>
            <a:off x="6629405" y="5401220"/>
            <a:ext cx="1272130" cy="246221"/>
            <a:chOff x="6502400" y="5468956"/>
            <a:chExt cx="1272130" cy="246221"/>
          </a:xfrm>
        </p:grpSpPr>
        <p:sp>
          <p:nvSpPr>
            <p:cNvPr id="49" name="Rectangle 48"/>
            <p:cNvSpPr/>
            <p:nvPr/>
          </p:nvSpPr>
          <p:spPr>
            <a:xfrm>
              <a:off x="6502400" y="5475822"/>
              <a:ext cx="1272130" cy="234950"/>
            </a:xfrm>
            <a:prstGeom prst="rect">
              <a:avLst/>
            </a:prstGeom>
            <a:solidFill>
              <a:schemeClr val="tx2">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7306691" y="5468956"/>
              <a:ext cx="463814" cy="246221"/>
            </a:xfrm>
            <a:prstGeom prst="rect">
              <a:avLst/>
            </a:prstGeom>
          </p:spPr>
          <p:txBody>
            <a:bodyPr wrap="none">
              <a:spAutoFit/>
            </a:bodyPr>
            <a:lstStyle/>
            <a:p>
              <a:pPr algn="r"/>
              <a:r>
                <a:rPr lang="en-US" sz="1000" dirty="0">
                  <a:solidFill>
                    <a:srgbClr val="070B60"/>
                  </a:solidFill>
                  <a:latin typeface="Abadi MT Condensed Light"/>
                  <a:cs typeface="Abadi MT Condensed Light"/>
                </a:rPr>
                <a:t>SITE B</a:t>
              </a:r>
              <a:endParaRPr lang="en-US" sz="1000"/>
            </a:p>
          </p:txBody>
        </p:sp>
      </p:grpSp>
      <p:grpSp>
        <p:nvGrpSpPr>
          <p:cNvPr id="34" name="Group 33"/>
          <p:cNvGrpSpPr/>
          <p:nvPr/>
        </p:nvGrpSpPr>
        <p:grpSpPr>
          <a:xfrm>
            <a:off x="6155298" y="5139271"/>
            <a:ext cx="829707" cy="618060"/>
            <a:chOff x="3479826" y="4868340"/>
            <a:chExt cx="1037146" cy="757762"/>
          </a:xfrm>
        </p:grpSpPr>
        <p:sp>
          <p:nvSpPr>
            <p:cNvPr id="35" name="Cloud 34"/>
            <p:cNvSpPr/>
            <p:nvPr/>
          </p:nvSpPr>
          <p:spPr>
            <a:xfrm>
              <a:off x="3479826" y="5149170"/>
              <a:ext cx="1037146" cy="47693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6" name="Picture 35" descr="Gea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9459" y="4868340"/>
              <a:ext cx="660194" cy="742503"/>
            </a:xfrm>
            <a:prstGeom prst="rect">
              <a:avLst/>
            </a:prstGeom>
          </p:spPr>
        </p:pic>
      </p:grpSp>
      <p:sp>
        <p:nvSpPr>
          <p:cNvPr id="54" name="Rectangle 53"/>
          <p:cNvSpPr/>
          <p:nvPr/>
        </p:nvSpPr>
        <p:spPr>
          <a:xfrm rot="20239547">
            <a:off x="4102708" y="5148768"/>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(john, xxxx)</a:t>
            </a:r>
          </a:p>
        </p:txBody>
      </p:sp>
      <p:sp>
        <p:nvSpPr>
          <p:cNvPr id="57" name="Rectangle 56"/>
          <p:cNvSpPr/>
          <p:nvPr/>
        </p:nvSpPr>
        <p:spPr>
          <a:xfrm rot="21315888">
            <a:off x="4661507" y="5377368"/>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(j75, yyyy)</a:t>
            </a:r>
          </a:p>
        </p:txBody>
      </p:sp>
      <p:sp>
        <p:nvSpPr>
          <p:cNvPr id="59" name="Rectangle 58"/>
          <p:cNvSpPr/>
          <p:nvPr/>
        </p:nvSpPr>
        <p:spPr>
          <a:xfrm rot="576483">
            <a:off x="4432907" y="5648301"/>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(jjlang, zzzz)</a:t>
            </a:r>
          </a:p>
        </p:txBody>
      </p:sp>
      <p:pic>
        <p:nvPicPr>
          <p:cNvPr id="60" name="Picture 59"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100" y="5427132"/>
            <a:ext cx="486833" cy="499533"/>
          </a:xfrm>
          <a:prstGeom prst="rect">
            <a:avLst/>
          </a:prstGeom>
        </p:spPr>
      </p:pic>
    </p:spTree>
    <p:extLst>
      <p:ext uri="{BB962C8B-B14F-4D97-AF65-F5344CB8AC3E}">
        <p14:creationId xmlns:p14="http://schemas.microsoft.com/office/powerpoint/2010/main" val="403931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15527"/>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946906" cy="990015"/>
          </a:xfrm>
          <a:prstGeom prst="rect">
            <a:avLst/>
          </a:prstGeom>
          <a:noFill/>
        </p:spPr>
        <p:txBody>
          <a:bodyPr wrap="square" rtlCol="0">
            <a:spAutoFit/>
          </a:bodyPr>
          <a:lstStyle/>
          <a:p>
            <a:r>
              <a:rPr lang="en-US" sz="3000">
                <a:latin typeface="Abadi MT Condensed Light"/>
                <a:cs typeface="Abadi MT Condensed Light"/>
              </a:rPr>
              <a:t>Federated identity management</a:t>
            </a:r>
          </a:p>
          <a:p>
            <a:pPr lvl="0">
              <a:spcBef>
                <a:spcPts val="1000"/>
              </a:spcBef>
            </a:pPr>
            <a:r>
              <a:rPr lang="en-US" sz="2000" i="1">
                <a:solidFill>
                  <a:prstClr val="black">
                    <a:lumMod val="65000"/>
                    <a:lumOff val="35000"/>
                  </a:prstClr>
                </a:solidFill>
                <a:latin typeface="Abadi MT Condensed Light"/>
                <a:cs typeface="Abadi MT Condensed Light"/>
              </a:rPr>
              <a:t>Example with an identity provider.</a:t>
            </a:r>
          </a:p>
        </p:txBody>
      </p:sp>
      <p:pic>
        <p:nvPicPr>
          <p:cNvPr id="61"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84127" y="3154489"/>
            <a:ext cx="621465" cy="62146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Connector 8"/>
          <p:cNvCxnSpPr/>
          <p:nvPr/>
        </p:nvCxnSpPr>
        <p:spPr>
          <a:xfrm>
            <a:off x="6934200" y="3826933"/>
            <a:ext cx="0" cy="224366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020734" y="3826933"/>
            <a:ext cx="0" cy="224366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251200" y="3826933"/>
            <a:ext cx="8467" cy="224366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65" name="Picture 52" descr="C:\Users\IBM_ADMIN\AppData\Local\Microsoft\Windows\Temporary Internet Files\Content.IE5\Z8175RZN\MC90043262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48" y="3140322"/>
            <a:ext cx="645286" cy="645286"/>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54" descr="C:\Users\IBM_ADMIN\AppData\Local\Microsoft\Windows\Temporary Internet Files\Content.IE5\EQO8ONQE\MC90043262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53874" y="3157255"/>
            <a:ext cx="627360" cy="627360"/>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Rectangle 66"/>
          <p:cNvSpPr/>
          <p:nvPr/>
        </p:nvSpPr>
        <p:spPr>
          <a:xfrm>
            <a:off x="4568374" y="6071635"/>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a:t>
            </a:r>
          </a:p>
        </p:txBody>
      </p:sp>
      <p:sp>
        <p:nvSpPr>
          <p:cNvPr id="68" name="Rectangle 67"/>
          <p:cNvSpPr/>
          <p:nvPr/>
        </p:nvSpPr>
        <p:spPr>
          <a:xfrm>
            <a:off x="6168562" y="6088568"/>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USER’S ORGANISATION</a:t>
            </a:r>
          </a:p>
        </p:txBody>
      </p:sp>
      <p:sp>
        <p:nvSpPr>
          <p:cNvPr id="69" name="Rectangle 68"/>
          <p:cNvSpPr/>
          <p:nvPr/>
        </p:nvSpPr>
        <p:spPr>
          <a:xfrm>
            <a:off x="2375494" y="6080101"/>
            <a:ext cx="17901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MULTI-TENANT APPLICATION</a:t>
            </a:r>
          </a:p>
        </p:txBody>
      </p:sp>
      <p:grpSp>
        <p:nvGrpSpPr>
          <p:cNvPr id="74" name="Group 73"/>
          <p:cNvGrpSpPr/>
          <p:nvPr/>
        </p:nvGrpSpPr>
        <p:grpSpPr>
          <a:xfrm>
            <a:off x="3234267" y="2751665"/>
            <a:ext cx="3699934" cy="364069"/>
            <a:chOff x="3234267" y="2751665"/>
            <a:chExt cx="3699934" cy="364069"/>
          </a:xfrm>
        </p:grpSpPr>
        <p:cxnSp>
          <p:nvCxnSpPr>
            <p:cNvPr id="70" name="Straight Connector 69"/>
            <p:cNvCxnSpPr/>
            <p:nvPr/>
          </p:nvCxnSpPr>
          <p:spPr>
            <a:xfrm flipV="1">
              <a:off x="3234267" y="2751667"/>
              <a:ext cx="3699933" cy="16933"/>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242734" y="2777065"/>
              <a:ext cx="0" cy="338669"/>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6934201" y="2751665"/>
              <a:ext cx="0" cy="338669"/>
            </a:xfrm>
            <a:prstGeom prst="line">
              <a:avLst/>
            </a:pr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cxnSp>
      </p:grpSp>
      <p:sp>
        <p:nvSpPr>
          <p:cNvPr id="75" name="Rectangle 74"/>
          <p:cNvSpPr/>
          <p:nvPr/>
        </p:nvSpPr>
        <p:spPr>
          <a:xfrm>
            <a:off x="4263561" y="2727300"/>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TRUST RELATIONSHIP</a:t>
            </a:r>
          </a:p>
        </p:txBody>
      </p:sp>
      <p:cxnSp>
        <p:nvCxnSpPr>
          <p:cNvPr id="77" name="Straight Arrow Connector 76"/>
          <p:cNvCxnSpPr/>
          <p:nvPr/>
        </p:nvCxnSpPr>
        <p:spPr>
          <a:xfrm flipH="1">
            <a:off x="3242733" y="3920061"/>
            <a:ext cx="177800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3366094" y="3633228"/>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Visit site (login page)</a:t>
            </a:r>
          </a:p>
        </p:txBody>
      </p:sp>
      <p:cxnSp>
        <p:nvCxnSpPr>
          <p:cNvPr id="79" name="Straight Arrow Connector 78"/>
          <p:cNvCxnSpPr/>
          <p:nvPr/>
        </p:nvCxnSpPr>
        <p:spPr>
          <a:xfrm>
            <a:off x="3251194" y="4402674"/>
            <a:ext cx="177800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366091" y="3946495"/>
            <a:ext cx="1544559"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Redirect to organisation’s login page</a:t>
            </a:r>
          </a:p>
        </p:txBody>
      </p:sp>
      <p:cxnSp>
        <p:nvCxnSpPr>
          <p:cNvPr id="82" name="Straight Arrow Connector 81"/>
          <p:cNvCxnSpPr/>
          <p:nvPr/>
        </p:nvCxnSpPr>
        <p:spPr>
          <a:xfrm>
            <a:off x="5020727" y="4766739"/>
            <a:ext cx="192194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237227" y="4488362"/>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Provide credentials</a:t>
            </a:r>
          </a:p>
        </p:txBody>
      </p:sp>
      <p:cxnSp>
        <p:nvCxnSpPr>
          <p:cNvPr id="85" name="Straight Arrow Connector 84"/>
          <p:cNvCxnSpPr/>
          <p:nvPr/>
        </p:nvCxnSpPr>
        <p:spPr>
          <a:xfrm flipH="1">
            <a:off x="5012254" y="5130814"/>
            <a:ext cx="192194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5228757" y="4852429"/>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Access token + claims</a:t>
            </a:r>
          </a:p>
        </p:txBody>
      </p:sp>
      <p:cxnSp>
        <p:nvCxnSpPr>
          <p:cNvPr id="87" name="Straight Arrow Connector 86"/>
          <p:cNvCxnSpPr/>
          <p:nvPr/>
        </p:nvCxnSpPr>
        <p:spPr>
          <a:xfrm flipH="1">
            <a:off x="3259654" y="5588014"/>
            <a:ext cx="1761079"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391487" y="5309629"/>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Forward token + claims</a:t>
            </a:r>
          </a:p>
        </p:txBody>
      </p:sp>
      <p:cxnSp>
        <p:nvCxnSpPr>
          <p:cNvPr id="90" name="Straight Arrow Connector 89"/>
          <p:cNvCxnSpPr/>
          <p:nvPr/>
        </p:nvCxnSpPr>
        <p:spPr>
          <a:xfrm>
            <a:off x="3259648" y="5901287"/>
            <a:ext cx="1761079"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141134" y="5622895"/>
            <a:ext cx="1981200"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 verified, granted access</a:t>
            </a:r>
          </a:p>
        </p:txBody>
      </p:sp>
      <p:grpSp>
        <p:nvGrpSpPr>
          <p:cNvPr id="99" name="Group 98"/>
          <p:cNvGrpSpPr/>
          <p:nvPr/>
        </p:nvGrpSpPr>
        <p:grpSpPr>
          <a:xfrm>
            <a:off x="2277533" y="5681134"/>
            <a:ext cx="990594" cy="144000"/>
            <a:chOff x="2277533" y="5681134"/>
            <a:chExt cx="990594" cy="144000"/>
          </a:xfrm>
        </p:grpSpPr>
        <p:cxnSp>
          <p:nvCxnSpPr>
            <p:cNvPr id="94" name="Straight Arrow Connector 93"/>
            <p:cNvCxnSpPr/>
            <p:nvPr/>
          </p:nvCxnSpPr>
          <p:spPr>
            <a:xfrm flipH="1">
              <a:off x="2345261" y="5681140"/>
              <a:ext cx="914405" cy="0"/>
            </a:xfrm>
            <a:prstGeom prst="straightConnector1">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97" name="Arc 96"/>
            <p:cNvSpPr/>
            <p:nvPr/>
          </p:nvSpPr>
          <p:spPr>
            <a:xfrm flipH="1">
              <a:off x="2277533" y="5681134"/>
              <a:ext cx="144000" cy="144000"/>
            </a:xfrm>
            <a:prstGeom prst="arc">
              <a:avLst>
                <a:gd name="adj1" fmla="val 16200000"/>
                <a:gd name="adj2" fmla="val 577219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8" name="Straight Arrow Connector 97"/>
            <p:cNvCxnSpPr/>
            <p:nvPr/>
          </p:nvCxnSpPr>
          <p:spPr>
            <a:xfrm>
              <a:off x="2353722" y="5825073"/>
              <a:ext cx="914405" cy="0"/>
            </a:xfrm>
            <a:prstGeom prst="straightConnector1">
              <a:avLst/>
            </a:pr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cxnSp>
      </p:grpSp>
      <p:sp>
        <p:nvSpPr>
          <p:cNvPr id="100" name="Rectangle 99"/>
          <p:cNvSpPr/>
          <p:nvPr/>
        </p:nvSpPr>
        <p:spPr>
          <a:xfrm>
            <a:off x="2319866" y="5174160"/>
            <a:ext cx="804333"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 claims mapping</a:t>
            </a:r>
          </a:p>
        </p:txBody>
      </p:sp>
      <p:grpSp>
        <p:nvGrpSpPr>
          <p:cNvPr id="101" name="Group 100"/>
          <p:cNvGrpSpPr/>
          <p:nvPr/>
        </p:nvGrpSpPr>
        <p:grpSpPr>
          <a:xfrm flipH="1">
            <a:off x="6934239" y="4859868"/>
            <a:ext cx="990594" cy="144000"/>
            <a:chOff x="2277533" y="5681134"/>
            <a:chExt cx="990594" cy="144000"/>
          </a:xfrm>
        </p:grpSpPr>
        <p:cxnSp>
          <p:nvCxnSpPr>
            <p:cNvPr id="102" name="Straight Arrow Connector 101"/>
            <p:cNvCxnSpPr/>
            <p:nvPr/>
          </p:nvCxnSpPr>
          <p:spPr>
            <a:xfrm flipH="1">
              <a:off x="2345261" y="5681140"/>
              <a:ext cx="914405" cy="0"/>
            </a:xfrm>
            <a:prstGeom prst="straightConnector1">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3" name="Arc 102"/>
            <p:cNvSpPr/>
            <p:nvPr/>
          </p:nvSpPr>
          <p:spPr>
            <a:xfrm flipH="1">
              <a:off x="2277533" y="5681134"/>
              <a:ext cx="144000" cy="144000"/>
            </a:xfrm>
            <a:prstGeom prst="arc">
              <a:avLst>
                <a:gd name="adj1" fmla="val 16200000"/>
                <a:gd name="adj2" fmla="val 577219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4" name="Straight Arrow Connector 103"/>
            <p:cNvCxnSpPr/>
            <p:nvPr/>
          </p:nvCxnSpPr>
          <p:spPr>
            <a:xfrm>
              <a:off x="2353722" y="5825073"/>
              <a:ext cx="914405" cy="0"/>
            </a:xfrm>
            <a:prstGeom prst="straightConnector1">
              <a:avLst/>
            </a:pr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cxnSp>
      </p:grpSp>
      <p:sp>
        <p:nvSpPr>
          <p:cNvPr id="105" name="Rectangle 104"/>
          <p:cNvSpPr/>
          <p:nvPr/>
        </p:nvSpPr>
        <p:spPr>
          <a:xfrm>
            <a:off x="6942662" y="4395226"/>
            <a:ext cx="1016001"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Verification of credentials</a:t>
            </a:r>
          </a:p>
        </p:txBody>
      </p:sp>
    </p:spTree>
    <p:extLst>
      <p:ext uri="{BB962C8B-B14F-4D97-AF65-F5344CB8AC3E}">
        <p14:creationId xmlns:p14="http://schemas.microsoft.com/office/powerpoint/2010/main" val="99907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15527"/>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16</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946906" cy="1297791"/>
          </a:xfrm>
          <a:prstGeom prst="rect">
            <a:avLst/>
          </a:prstGeom>
          <a:noFill/>
        </p:spPr>
        <p:txBody>
          <a:bodyPr wrap="square" rtlCol="0">
            <a:spAutoFit/>
          </a:bodyPr>
          <a:lstStyle/>
          <a:p>
            <a:r>
              <a:rPr lang="en-US" sz="3000">
                <a:latin typeface="Abadi MT Condensed Light"/>
                <a:cs typeface="Abadi MT Condensed Light"/>
              </a:rPr>
              <a:t>Federated identity management</a:t>
            </a:r>
          </a:p>
          <a:p>
            <a:pPr lvl="0">
              <a:spcBef>
                <a:spcPts val="1000"/>
              </a:spcBef>
            </a:pPr>
            <a:r>
              <a:rPr lang="en-US" sz="2000" i="1">
                <a:solidFill>
                  <a:prstClr val="black">
                    <a:lumMod val="65000"/>
                    <a:lumOff val="35000"/>
                  </a:prstClr>
                </a:solidFill>
                <a:latin typeface="Abadi MT Condensed Light"/>
                <a:cs typeface="Abadi MT Condensed Light"/>
              </a:rPr>
              <a:t>Example with a “social identity” provider. The process is similar, but the authentication token does not contain additional claims.</a:t>
            </a:r>
          </a:p>
        </p:txBody>
      </p:sp>
      <p:pic>
        <p:nvPicPr>
          <p:cNvPr id="61"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84127" y="3306886"/>
            <a:ext cx="621465" cy="62146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Connector 8"/>
          <p:cNvCxnSpPr/>
          <p:nvPr/>
        </p:nvCxnSpPr>
        <p:spPr>
          <a:xfrm>
            <a:off x="6934200" y="3979330"/>
            <a:ext cx="0" cy="224366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020734" y="3979330"/>
            <a:ext cx="0" cy="224366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251200" y="3979330"/>
            <a:ext cx="8467" cy="224366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66" name="Picture 54" descr="C:\Users\IBM_ADMIN\AppData\Local\Microsoft\Windows\Temporary Internet Files\Content.IE5\EQO8ONQE\MC90043262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53874" y="3309652"/>
            <a:ext cx="627360" cy="627360"/>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Rectangle 66"/>
          <p:cNvSpPr/>
          <p:nvPr/>
        </p:nvSpPr>
        <p:spPr>
          <a:xfrm>
            <a:off x="4568374" y="6224032"/>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a:t>
            </a:r>
          </a:p>
        </p:txBody>
      </p:sp>
      <p:sp>
        <p:nvSpPr>
          <p:cNvPr id="68" name="Rectangle 67"/>
          <p:cNvSpPr/>
          <p:nvPr/>
        </p:nvSpPr>
        <p:spPr>
          <a:xfrm>
            <a:off x="6168562" y="6240965"/>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SOCIAL WEBSITE</a:t>
            </a:r>
          </a:p>
        </p:txBody>
      </p:sp>
      <p:sp>
        <p:nvSpPr>
          <p:cNvPr id="69" name="Rectangle 68"/>
          <p:cNvSpPr/>
          <p:nvPr/>
        </p:nvSpPr>
        <p:spPr>
          <a:xfrm>
            <a:off x="2375494" y="6232498"/>
            <a:ext cx="17901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MULTI-TENANT APPLICATION</a:t>
            </a:r>
          </a:p>
        </p:txBody>
      </p:sp>
      <p:grpSp>
        <p:nvGrpSpPr>
          <p:cNvPr id="74" name="Group 73"/>
          <p:cNvGrpSpPr/>
          <p:nvPr/>
        </p:nvGrpSpPr>
        <p:grpSpPr>
          <a:xfrm>
            <a:off x="3234267" y="2904062"/>
            <a:ext cx="3699934" cy="364069"/>
            <a:chOff x="3234267" y="2751665"/>
            <a:chExt cx="3699934" cy="364069"/>
          </a:xfrm>
        </p:grpSpPr>
        <p:cxnSp>
          <p:nvCxnSpPr>
            <p:cNvPr id="70" name="Straight Connector 69"/>
            <p:cNvCxnSpPr/>
            <p:nvPr/>
          </p:nvCxnSpPr>
          <p:spPr>
            <a:xfrm flipV="1">
              <a:off x="3234267" y="2751667"/>
              <a:ext cx="3699933" cy="16933"/>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242734" y="2777065"/>
              <a:ext cx="0" cy="338669"/>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6934201" y="2751665"/>
              <a:ext cx="0" cy="338669"/>
            </a:xfrm>
            <a:prstGeom prst="line">
              <a:avLst/>
            </a:pr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cxnSp>
      </p:grpSp>
      <p:sp>
        <p:nvSpPr>
          <p:cNvPr id="75" name="Rectangle 74"/>
          <p:cNvSpPr/>
          <p:nvPr/>
        </p:nvSpPr>
        <p:spPr>
          <a:xfrm>
            <a:off x="4263561" y="2879697"/>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TRUST RELATIONSHIP</a:t>
            </a:r>
          </a:p>
        </p:txBody>
      </p:sp>
      <p:cxnSp>
        <p:nvCxnSpPr>
          <p:cNvPr id="77" name="Straight Arrow Connector 76"/>
          <p:cNvCxnSpPr/>
          <p:nvPr/>
        </p:nvCxnSpPr>
        <p:spPr>
          <a:xfrm flipH="1">
            <a:off x="3242733" y="4072458"/>
            <a:ext cx="177800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3366094" y="3785625"/>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Visit site (login page)</a:t>
            </a:r>
          </a:p>
        </p:txBody>
      </p:sp>
      <p:cxnSp>
        <p:nvCxnSpPr>
          <p:cNvPr id="79" name="Straight Arrow Connector 78"/>
          <p:cNvCxnSpPr/>
          <p:nvPr/>
        </p:nvCxnSpPr>
        <p:spPr>
          <a:xfrm>
            <a:off x="3251194" y="4555071"/>
            <a:ext cx="177800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366091" y="4098892"/>
            <a:ext cx="1544559"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Redirect to organisation’s login page</a:t>
            </a:r>
          </a:p>
        </p:txBody>
      </p:sp>
      <p:cxnSp>
        <p:nvCxnSpPr>
          <p:cNvPr id="82" name="Straight Arrow Connector 81"/>
          <p:cNvCxnSpPr/>
          <p:nvPr/>
        </p:nvCxnSpPr>
        <p:spPr>
          <a:xfrm>
            <a:off x="5020727" y="4919136"/>
            <a:ext cx="192194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237227" y="4640759"/>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Provide credentials</a:t>
            </a:r>
          </a:p>
        </p:txBody>
      </p:sp>
      <p:cxnSp>
        <p:nvCxnSpPr>
          <p:cNvPr id="85" name="Straight Arrow Connector 84"/>
          <p:cNvCxnSpPr/>
          <p:nvPr/>
        </p:nvCxnSpPr>
        <p:spPr>
          <a:xfrm flipH="1">
            <a:off x="5012254" y="5283211"/>
            <a:ext cx="1921940"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5228757" y="5004826"/>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Access token</a:t>
            </a:r>
          </a:p>
        </p:txBody>
      </p:sp>
      <p:cxnSp>
        <p:nvCxnSpPr>
          <p:cNvPr id="87" name="Straight Arrow Connector 86"/>
          <p:cNvCxnSpPr/>
          <p:nvPr/>
        </p:nvCxnSpPr>
        <p:spPr>
          <a:xfrm flipH="1">
            <a:off x="3259654" y="5740411"/>
            <a:ext cx="1761079"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391487" y="5462026"/>
            <a:ext cx="1544559"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Forward token</a:t>
            </a:r>
          </a:p>
        </p:txBody>
      </p:sp>
      <p:cxnSp>
        <p:nvCxnSpPr>
          <p:cNvPr id="90" name="Straight Arrow Connector 89"/>
          <p:cNvCxnSpPr/>
          <p:nvPr/>
        </p:nvCxnSpPr>
        <p:spPr>
          <a:xfrm>
            <a:off x="3259648" y="6053684"/>
            <a:ext cx="1761079" cy="0"/>
          </a:xfrm>
          <a:prstGeom prst="straightConnector1">
            <a:avLst/>
          </a:prstGeom>
          <a:ln w="3175" cmpd="sng">
            <a:solidFill>
              <a:schemeClr val="tx2">
                <a:lumMod val="50000"/>
              </a:schemeClr>
            </a:solidFill>
            <a:headEnd type="oval"/>
            <a:tailEnd type="stealth"/>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141134" y="5775292"/>
            <a:ext cx="1981200"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 verified, granted access</a:t>
            </a:r>
          </a:p>
        </p:txBody>
      </p:sp>
      <p:grpSp>
        <p:nvGrpSpPr>
          <p:cNvPr id="99" name="Group 98"/>
          <p:cNvGrpSpPr/>
          <p:nvPr/>
        </p:nvGrpSpPr>
        <p:grpSpPr>
          <a:xfrm>
            <a:off x="2277533" y="5833531"/>
            <a:ext cx="990594" cy="144000"/>
            <a:chOff x="2277533" y="5681134"/>
            <a:chExt cx="990594" cy="144000"/>
          </a:xfrm>
        </p:grpSpPr>
        <p:cxnSp>
          <p:nvCxnSpPr>
            <p:cNvPr id="94" name="Straight Arrow Connector 93"/>
            <p:cNvCxnSpPr/>
            <p:nvPr/>
          </p:nvCxnSpPr>
          <p:spPr>
            <a:xfrm flipH="1">
              <a:off x="2345261" y="5681140"/>
              <a:ext cx="914405" cy="0"/>
            </a:xfrm>
            <a:prstGeom prst="straightConnector1">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97" name="Arc 96"/>
            <p:cNvSpPr/>
            <p:nvPr/>
          </p:nvSpPr>
          <p:spPr>
            <a:xfrm flipH="1">
              <a:off x="2277533" y="5681134"/>
              <a:ext cx="144000" cy="144000"/>
            </a:xfrm>
            <a:prstGeom prst="arc">
              <a:avLst>
                <a:gd name="adj1" fmla="val 16200000"/>
                <a:gd name="adj2" fmla="val 577219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8" name="Straight Arrow Connector 97"/>
            <p:cNvCxnSpPr/>
            <p:nvPr/>
          </p:nvCxnSpPr>
          <p:spPr>
            <a:xfrm>
              <a:off x="2353722" y="5825073"/>
              <a:ext cx="914405" cy="0"/>
            </a:xfrm>
            <a:prstGeom prst="straightConnector1">
              <a:avLst/>
            </a:pr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cxnSp>
      </p:grpSp>
      <p:sp>
        <p:nvSpPr>
          <p:cNvPr id="100" name="Rectangle 99"/>
          <p:cNvSpPr/>
          <p:nvPr/>
        </p:nvSpPr>
        <p:spPr>
          <a:xfrm>
            <a:off x="2319866" y="5326557"/>
            <a:ext cx="804333"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User claims mapping</a:t>
            </a:r>
          </a:p>
        </p:txBody>
      </p:sp>
      <p:grpSp>
        <p:nvGrpSpPr>
          <p:cNvPr id="101" name="Group 100"/>
          <p:cNvGrpSpPr/>
          <p:nvPr/>
        </p:nvGrpSpPr>
        <p:grpSpPr>
          <a:xfrm flipH="1">
            <a:off x="6934239" y="5012265"/>
            <a:ext cx="990594" cy="144000"/>
            <a:chOff x="2277533" y="5681134"/>
            <a:chExt cx="990594" cy="144000"/>
          </a:xfrm>
        </p:grpSpPr>
        <p:cxnSp>
          <p:nvCxnSpPr>
            <p:cNvPr id="102" name="Straight Arrow Connector 101"/>
            <p:cNvCxnSpPr/>
            <p:nvPr/>
          </p:nvCxnSpPr>
          <p:spPr>
            <a:xfrm flipH="1">
              <a:off x="2345261" y="5681140"/>
              <a:ext cx="914405" cy="0"/>
            </a:xfrm>
            <a:prstGeom prst="straightConnector1">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3" name="Arc 102"/>
            <p:cNvSpPr/>
            <p:nvPr/>
          </p:nvSpPr>
          <p:spPr>
            <a:xfrm flipH="1">
              <a:off x="2277533" y="5681134"/>
              <a:ext cx="144000" cy="144000"/>
            </a:xfrm>
            <a:prstGeom prst="arc">
              <a:avLst>
                <a:gd name="adj1" fmla="val 16200000"/>
                <a:gd name="adj2" fmla="val 577219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4" name="Straight Arrow Connector 103"/>
            <p:cNvCxnSpPr/>
            <p:nvPr/>
          </p:nvCxnSpPr>
          <p:spPr>
            <a:xfrm>
              <a:off x="2353722" y="5825073"/>
              <a:ext cx="914405" cy="0"/>
            </a:xfrm>
            <a:prstGeom prst="straightConnector1">
              <a:avLst/>
            </a:pr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cxnSp>
      </p:grpSp>
      <p:sp>
        <p:nvSpPr>
          <p:cNvPr id="105" name="Rectangle 104"/>
          <p:cNvSpPr/>
          <p:nvPr/>
        </p:nvSpPr>
        <p:spPr>
          <a:xfrm>
            <a:off x="6942662" y="4547623"/>
            <a:ext cx="1016001"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Verification of credentials</a:t>
            </a:r>
          </a:p>
        </p:txBody>
      </p:sp>
      <p:pic>
        <p:nvPicPr>
          <p:cNvPr id="47" name="Picture 34" descr="C:\Users\IBM_ADMIN\AppData\Local\Microsoft\Windows\Temporary Internet Files\Content.IE5\Z8175RZN\MC90043395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364" y="3215140"/>
            <a:ext cx="778768" cy="7787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615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26107"/>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6946906" cy="1297791"/>
          </a:xfrm>
          <a:prstGeom prst="rect">
            <a:avLst/>
          </a:prstGeom>
          <a:noFill/>
        </p:spPr>
        <p:txBody>
          <a:bodyPr wrap="square" rtlCol="0">
            <a:spAutoFit/>
          </a:bodyPr>
          <a:lstStyle/>
          <a:p>
            <a:r>
              <a:rPr lang="en-US" sz="3000">
                <a:latin typeface="Abadi MT Condensed Light"/>
                <a:cs typeface="Abadi MT Condensed Light"/>
              </a:rPr>
              <a:t>Federated identity management</a:t>
            </a:r>
          </a:p>
          <a:p>
            <a:pPr lvl="0">
              <a:spcBef>
                <a:spcPts val="1000"/>
              </a:spcBef>
            </a:pPr>
            <a:r>
              <a:rPr lang="en-US" sz="2000" i="1">
                <a:solidFill>
                  <a:prstClr val="black">
                    <a:lumMod val="65000"/>
                    <a:lumOff val="35000"/>
                  </a:prstClr>
                </a:solidFill>
                <a:latin typeface="Abadi MT Condensed Light"/>
                <a:cs typeface="Abadi MT Condensed Light"/>
              </a:rPr>
              <a:t>What types of technologies and standards are used to implement federated identity and SSO solutions?</a:t>
            </a:r>
          </a:p>
        </p:txBody>
      </p:sp>
      <p:grpSp>
        <p:nvGrpSpPr>
          <p:cNvPr id="46" name="Group 45"/>
          <p:cNvGrpSpPr/>
          <p:nvPr/>
        </p:nvGrpSpPr>
        <p:grpSpPr>
          <a:xfrm>
            <a:off x="1189560" y="2925905"/>
            <a:ext cx="7954440" cy="515795"/>
            <a:chOff x="897468" y="2388214"/>
            <a:chExt cx="7954440" cy="515795"/>
          </a:xfrm>
        </p:grpSpPr>
        <p:grpSp>
          <p:nvGrpSpPr>
            <p:cNvPr id="48" name="Group 47"/>
            <p:cNvGrpSpPr/>
            <p:nvPr/>
          </p:nvGrpSpPr>
          <p:grpSpPr>
            <a:xfrm>
              <a:off x="1006231" y="2395088"/>
              <a:ext cx="7845677" cy="508921"/>
              <a:chOff x="1006231" y="2570930"/>
              <a:chExt cx="7845677" cy="508921"/>
            </a:xfrm>
          </p:grpSpPr>
          <p:sp>
            <p:nvSpPr>
              <p:cNvPr id="51" name="Rectangle 50"/>
              <p:cNvSpPr/>
              <p:nvPr/>
            </p:nvSpPr>
            <p:spPr>
              <a:xfrm>
                <a:off x="1006231" y="2570930"/>
                <a:ext cx="7845677" cy="5089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655223" y="2612392"/>
                <a:ext cx="7018882" cy="338554"/>
              </a:xfrm>
              <a:prstGeom prst="rect">
                <a:avLst/>
              </a:prstGeom>
              <a:noFill/>
            </p:spPr>
            <p:txBody>
              <a:bodyPr wrap="square" lIns="0" tIns="0" rIns="108000" bIns="0" rtlCol="0" anchor="ctr" anchorCtr="0">
                <a:spAutoFit/>
              </a:bodyPr>
              <a:lstStyle/>
              <a:p>
                <a:pPr marL="180000"/>
                <a:r>
                  <a:rPr lang="en-US" sz="2200" dirty="0">
                    <a:solidFill>
                      <a:srgbClr val="B27979"/>
                    </a:solidFill>
                    <a:latin typeface="Abadi MT Condensed Light"/>
                    <a:cs typeface="Abadi MT Condensed Light"/>
                  </a:rPr>
                  <a:t>LDAP (LIGHTWEIGHT DIRECTORY ACCES PROTOCOL)</a:t>
                </a:r>
              </a:p>
            </p:txBody>
          </p:sp>
        </p:grpSp>
        <p:sp>
          <p:nvSpPr>
            <p:cNvPr id="49" name="Rectangle 48"/>
            <p:cNvSpPr/>
            <p:nvPr/>
          </p:nvSpPr>
          <p:spPr>
            <a:xfrm>
              <a:off x="897468" y="2388214"/>
              <a:ext cx="753521" cy="51421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024446" y="2401605"/>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3600"/>
            </a:p>
          </p:txBody>
        </p:sp>
      </p:grpSp>
      <p:grpSp>
        <p:nvGrpSpPr>
          <p:cNvPr id="54" name="Group 53"/>
          <p:cNvGrpSpPr/>
          <p:nvPr/>
        </p:nvGrpSpPr>
        <p:grpSpPr>
          <a:xfrm>
            <a:off x="1189547" y="3547302"/>
            <a:ext cx="7954453" cy="503999"/>
            <a:chOff x="1168399" y="3858872"/>
            <a:chExt cx="7954453" cy="503999"/>
          </a:xfrm>
        </p:grpSpPr>
        <p:grpSp>
          <p:nvGrpSpPr>
            <p:cNvPr id="57" name="Group 56"/>
            <p:cNvGrpSpPr/>
            <p:nvPr/>
          </p:nvGrpSpPr>
          <p:grpSpPr>
            <a:xfrm>
              <a:off x="1202267" y="3858872"/>
              <a:ext cx="7920585" cy="503999"/>
              <a:chOff x="1966612" y="3053241"/>
              <a:chExt cx="7423675" cy="811029"/>
            </a:xfrm>
          </p:grpSpPr>
          <p:sp>
            <p:nvSpPr>
              <p:cNvPr id="63" name="Rectangle 62"/>
              <p:cNvSpPr/>
              <p:nvPr/>
            </p:nvSpPr>
            <p:spPr>
              <a:xfrm>
                <a:off x="1966612" y="3053241"/>
                <a:ext cx="7423675" cy="81102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645406" y="3140908"/>
                <a:ext cx="2257358" cy="544797"/>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OAUTH</a:t>
                </a:r>
              </a:p>
            </p:txBody>
          </p:sp>
        </p:grpSp>
        <p:sp>
          <p:nvSpPr>
            <p:cNvPr id="59" name="Rectangle 58"/>
            <p:cNvSpPr/>
            <p:nvPr/>
          </p:nvSpPr>
          <p:spPr>
            <a:xfrm>
              <a:off x="1168399" y="3858872"/>
              <a:ext cx="756139" cy="48193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1380066" y="3868635"/>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endParaRPr lang="en-US" sz="3200">
                <a:solidFill>
                  <a:schemeClr val="accent5">
                    <a:lumMod val="40000"/>
                    <a:lumOff val="60000"/>
                  </a:schemeClr>
                </a:solidFill>
                <a:latin typeface="Arial Narrow"/>
                <a:cs typeface="Arial Narrow"/>
              </a:endParaRPr>
            </a:p>
          </p:txBody>
        </p:sp>
      </p:grpSp>
      <p:grpSp>
        <p:nvGrpSpPr>
          <p:cNvPr id="72" name="Group 71"/>
          <p:cNvGrpSpPr/>
          <p:nvPr/>
        </p:nvGrpSpPr>
        <p:grpSpPr>
          <a:xfrm>
            <a:off x="1189541" y="4159033"/>
            <a:ext cx="7952872" cy="482782"/>
            <a:chOff x="1037144" y="4283924"/>
            <a:chExt cx="7952872" cy="482782"/>
          </a:xfrm>
        </p:grpSpPr>
        <p:sp>
          <p:nvSpPr>
            <p:cNvPr id="76" name="Rectangle 75"/>
            <p:cNvSpPr/>
            <p:nvPr/>
          </p:nvSpPr>
          <p:spPr>
            <a:xfrm>
              <a:off x="1071012" y="4283924"/>
              <a:ext cx="7919004" cy="48278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1795241" y="4338403"/>
              <a:ext cx="4770661" cy="338554"/>
            </a:xfrm>
            <a:prstGeom prst="rect">
              <a:avLst/>
            </a:prstGeom>
            <a:noFill/>
          </p:spPr>
          <p:txBody>
            <a:bodyPr wrap="square" lIns="0" tIns="0" rIns="108000" bIns="0" rtlCol="0" anchor="t" anchorCtr="0">
              <a:spAutoFit/>
            </a:bodyPr>
            <a:lstStyle/>
            <a:p>
              <a:pPr marL="180000"/>
              <a:r>
                <a:rPr lang="en-US" sz="2200" dirty="0">
                  <a:solidFill>
                    <a:schemeClr val="accent1">
                      <a:lumMod val="75000"/>
                    </a:schemeClr>
                  </a:solidFill>
                  <a:latin typeface="Abadi MT Condensed Light"/>
                  <a:cs typeface="Abadi MT Condensed Light"/>
                </a:rPr>
                <a:t>OpenID CONNECT</a:t>
              </a:r>
            </a:p>
          </p:txBody>
        </p:sp>
        <p:sp>
          <p:nvSpPr>
            <p:cNvPr id="83" name="Rectangle 82"/>
            <p:cNvSpPr/>
            <p:nvPr/>
          </p:nvSpPr>
          <p:spPr>
            <a:xfrm>
              <a:off x="1037144" y="4283924"/>
              <a:ext cx="756139" cy="48278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1248811" y="4293687"/>
              <a:ext cx="520126" cy="400110"/>
            </a:xfrm>
            <a:prstGeom prst="rect">
              <a:avLst/>
            </a:prstGeom>
            <a:noFill/>
            <a:ln>
              <a:noFill/>
            </a:ln>
          </p:spPr>
          <p:txBody>
            <a:bodyPr wrap="square" lIns="0" rtlCol="0">
              <a:spAutoFit/>
            </a:bodyPr>
            <a:lstStyle/>
            <a:p>
              <a:pPr algn="r"/>
              <a:r>
                <a:rPr lang="en-US" sz="2000">
                  <a:solidFill>
                    <a:schemeClr val="accent1">
                      <a:lumMod val="20000"/>
                      <a:lumOff val="80000"/>
                    </a:schemeClr>
                  </a:solidFill>
                  <a:latin typeface="Arial Narrow"/>
                  <a:cs typeface="Arial Narrow"/>
                </a:rPr>
                <a:t>03</a:t>
              </a:r>
              <a:endParaRPr lang="en-US" sz="3200">
                <a:solidFill>
                  <a:schemeClr val="accent1">
                    <a:lumMod val="20000"/>
                    <a:lumOff val="80000"/>
                  </a:schemeClr>
                </a:solidFill>
                <a:latin typeface="Arial Narrow"/>
                <a:cs typeface="Arial Narrow"/>
              </a:endParaRPr>
            </a:p>
          </p:txBody>
        </p:sp>
      </p:grpSp>
      <p:grpSp>
        <p:nvGrpSpPr>
          <p:cNvPr id="92" name="Group 91"/>
          <p:cNvGrpSpPr/>
          <p:nvPr/>
        </p:nvGrpSpPr>
        <p:grpSpPr>
          <a:xfrm>
            <a:off x="1193797" y="4751824"/>
            <a:ext cx="7950204" cy="463643"/>
            <a:chOff x="863593" y="2946242"/>
            <a:chExt cx="7950204" cy="463643"/>
          </a:xfrm>
        </p:grpSpPr>
        <p:sp>
          <p:nvSpPr>
            <p:cNvPr id="93" name="Rectangle 92"/>
            <p:cNvSpPr/>
            <p:nvPr/>
          </p:nvSpPr>
          <p:spPr>
            <a:xfrm>
              <a:off x="1606551" y="2946244"/>
              <a:ext cx="7207246" cy="463641"/>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1721629" y="2982640"/>
              <a:ext cx="2147633"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WS-FEDERATEDION</a:t>
              </a:r>
              <a:endParaRPr lang="en-US" sz="1600" dirty="0">
                <a:solidFill>
                  <a:schemeClr val="accent4">
                    <a:lumMod val="75000"/>
                  </a:schemeClr>
                </a:solidFill>
              </a:endParaRPr>
            </a:p>
          </p:txBody>
        </p:sp>
        <p:sp>
          <p:nvSpPr>
            <p:cNvPr id="96" name="Rectangle 95"/>
            <p:cNvSpPr/>
            <p:nvPr/>
          </p:nvSpPr>
          <p:spPr>
            <a:xfrm>
              <a:off x="863593" y="2946242"/>
              <a:ext cx="747894" cy="463643"/>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1100660" y="2957876"/>
              <a:ext cx="506238"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4">
                      <a:lumMod val="20000"/>
                      <a:lumOff val="80000"/>
                    </a:schemeClr>
                  </a:solidFill>
                </a:rPr>
                <a:t>04</a:t>
              </a:r>
              <a:endParaRPr lang="en-US" sz="6600">
                <a:solidFill>
                  <a:schemeClr val="accent4">
                    <a:lumMod val="20000"/>
                    <a:lumOff val="80000"/>
                  </a:schemeClr>
                </a:solidFill>
              </a:endParaRPr>
            </a:p>
          </p:txBody>
        </p:sp>
      </p:grpSp>
      <p:grpSp>
        <p:nvGrpSpPr>
          <p:cNvPr id="107" name="Group 106"/>
          <p:cNvGrpSpPr/>
          <p:nvPr/>
        </p:nvGrpSpPr>
        <p:grpSpPr>
          <a:xfrm>
            <a:off x="1193796" y="5325375"/>
            <a:ext cx="7948617" cy="685958"/>
            <a:chOff x="863592" y="4008766"/>
            <a:chExt cx="7948617" cy="685958"/>
          </a:xfrm>
        </p:grpSpPr>
        <p:sp>
          <p:nvSpPr>
            <p:cNvPr id="108" name="Rectangle 107"/>
            <p:cNvSpPr/>
            <p:nvPr/>
          </p:nvSpPr>
          <p:spPr>
            <a:xfrm>
              <a:off x="1600200" y="4008766"/>
              <a:ext cx="7212009" cy="685958"/>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863592" y="4008766"/>
              <a:ext cx="755653" cy="685958"/>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p:cNvSpPr txBox="1"/>
            <p:nvPr/>
          </p:nvSpPr>
          <p:spPr>
            <a:xfrm>
              <a:off x="1644975" y="4050459"/>
              <a:ext cx="4997121"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t>SAML (SECURITY ASSERTION MARKUP LANGUAGE)</a:t>
              </a:r>
            </a:p>
          </p:txBody>
        </p:sp>
        <p:sp>
          <p:nvSpPr>
            <p:cNvPr id="111" name="TextBox 110"/>
            <p:cNvSpPr txBox="1"/>
            <p:nvPr/>
          </p:nvSpPr>
          <p:spPr>
            <a:xfrm>
              <a:off x="1058326" y="4018327"/>
              <a:ext cx="537989"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2">
                      <a:lumMod val="20000"/>
                      <a:lumOff val="80000"/>
                    </a:schemeClr>
                  </a:solidFill>
                </a:rPr>
                <a:t>05</a:t>
              </a:r>
            </a:p>
          </p:txBody>
        </p:sp>
      </p:grpSp>
      <p:sp>
        <p:nvSpPr>
          <p:cNvPr id="8" name="TextBox 7"/>
          <p:cNvSpPr txBox="1"/>
          <p:nvPr/>
        </p:nvSpPr>
        <p:spPr>
          <a:xfrm>
            <a:off x="4777037" y="4826001"/>
            <a:ext cx="4366963" cy="307777"/>
          </a:xfrm>
          <a:prstGeom prst="rect">
            <a:avLst/>
          </a:prstGeom>
          <a:noFill/>
        </p:spPr>
        <p:txBody>
          <a:bodyPr wrap="none" rtlCol="0">
            <a:spAutoFit/>
          </a:bodyPr>
          <a:lstStyle/>
          <a:p>
            <a:pPr algn="r"/>
            <a:r>
              <a:rPr lang="en-US" sz="1400" i="1">
                <a:solidFill>
                  <a:schemeClr val="tx1">
                    <a:lumMod val="50000"/>
                    <a:lumOff val="50000"/>
                  </a:schemeClr>
                </a:solidFill>
                <a:latin typeface="Abadi MT Condensed Light"/>
                <a:cs typeface="Abadi MT Condensed Light"/>
              </a:rPr>
              <a:t>http://docs.oasis-open.org/wsfed/federation/v1.2/ws-federation.html</a:t>
            </a:r>
          </a:p>
        </p:txBody>
      </p:sp>
      <p:sp>
        <p:nvSpPr>
          <p:cNvPr id="117" name="TextBox 116"/>
          <p:cNvSpPr txBox="1"/>
          <p:nvPr/>
        </p:nvSpPr>
        <p:spPr>
          <a:xfrm>
            <a:off x="6882293" y="3022600"/>
            <a:ext cx="2261707" cy="307777"/>
          </a:xfrm>
          <a:prstGeom prst="rect">
            <a:avLst/>
          </a:prstGeom>
          <a:noFill/>
        </p:spPr>
        <p:txBody>
          <a:bodyPr wrap="none" rtlCol="0">
            <a:spAutoFit/>
          </a:bodyPr>
          <a:lstStyle/>
          <a:p>
            <a:pPr algn="r"/>
            <a:r>
              <a:rPr lang="en-US" sz="1400" i="1">
                <a:solidFill>
                  <a:schemeClr val="tx1">
                    <a:lumMod val="50000"/>
                    <a:lumOff val="50000"/>
                  </a:schemeClr>
                </a:solidFill>
                <a:latin typeface="Abadi MT Condensed Light"/>
                <a:cs typeface="Abadi MT Condensed Light"/>
              </a:rPr>
              <a:t>https://tools.ietf.org/html/rfc4511</a:t>
            </a:r>
          </a:p>
        </p:txBody>
      </p:sp>
      <p:sp>
        <p:nvSpPr>
          <p:cNvPr id="118" name="TextBox 117"/>
          <p:cNvSpPr txBox="1"/>
          <p:nvPr/>
        </p:nvSpPr>
        <p:spPr>
          <a:xfrm>
            <a:off x="7776722" y="3615266"/>
            <a:ext cx="1365691" cy="307777"/>
          </a:xfrm>
          <a:prstGeom prst="rect">
            <a:avLst/>
          </a:prstGeom>
          <a:noFill/>
        </p:spPr>
        <p:txBody>
          <a:bodyPr wrap="none" rtlCol="0">
            <a:spAutoFit/>
          </a:bodyPr>
          <a:lstStyle/>
          <a:p>
            <a:pPr algn="r"/>
            <a:r>
              <a:rPr lang="en-US" sz="1400" i="1">
                <a:solidFill>
                  <a:schemeClr val="tx1">
                    <a:lumMod val="50000"/>
                    <a:lumOff val="50000"/>
                  </a:schemeClr>
                </a:solidFill>
                <a:latin typeface="Abadi MT Condensed Light"/>
                <a:cs typeface="Abadi MT Condensed Light"/>
              </a:rPr>
              <a:t>http://oauth.net/2/</a:t>
            </a:r>
          </a:p>
        </p:txBody>
      </p:sp>
      <p:sp>
        <p:nvSpPr>
          <p:cNvPr id="119" name="TextBox 118"/>
          <p:cNvSpPr txBox="1"/>
          <p:nvPr/>
        </p:nvSpPr>
        <p:spPr>
          <a:xfrm>
            <a:off x="7325786" y="4216398"/>
            <a:ext cx="1818214" cy="307777"/>
          </a:xfrm>
          <a:prstGeom prst="rect">
            <a:avLst/>
          </a:prstGeom>
          <a:noFill/>
        </p:spPr>
        <p:txBody>
          <a:bodyPr wrap="none" rtlCol="0">
            <a:spAutoFit/>
          </a:bodyPr>
          <a:lstStyle/>
          <a:p>
            <a:pPr algn="r"/>
            <a:r>
              <a:rPr lang="en-US" sz="1400" i="1">
                <a:solidFill>
                  <a:schemeClr val="tx1">
                    <a:lumMod val="50000"/>
                    <a:lumOff val="50000"/>
                  </a:schemeClr>
                </a:solidFill>
                <a:latin typeface="Abadi MT Condensed Light"/>
                <a:cs typeface="Abadi MT Condensed Light"/>
              </a:rPr>
              <a:t>http://openid.net/connect/</a:t>
            </a:r>
          </a:p>
        </p:txBody>
      </p:sp>
      <p:sp>
        <p:nvSpPr>
          <p:cNvPr id="120" name="TextBox 119"/>
          <p:cNvSpPr txBox="1"/>
          <p:nvPr/>
        </p:nvSpPr>
        <p:spPr>
          <a:xfrm>
            <a:off x="6122595" y="5681141"/>
            <a:ext cx="3021405" cy="307777"/>
          </a:xfrm>
          <a:prstGeom prst="rect">
            <a:avLst/>
          </a:prstGeom>
          <a:noFill/>
        </p:spPr>
        <p:txBody>
          <a:bodyPr wrap="none" rtlCol="0">
            <a:spAutoFit/>
          </a:bodyPr>
          <a:lstStyle/>
          <a:p>
            <a:pPr algn="r"/>
            <a:r>
              <a:rPr lang="en-US" sz="1400" i="1">
                <a:solidFill>
                  <a:schemeClr val="tx1">
                    <a:lumMod val="50000"/>
                    <a:lumOff val="50000"/>
                  </a:schemeClr>
                </a:solidFill>
                <a:latin typeface="Abadi MT Condensed Light"/>
                <a:cs typeface="Abadi MT Condensed Light"/>
              </a:rPr>
              <a:t>https://wiki.oasis-open.org/security/FrontPage</a:t>
            </a:r>
          </a:p>
        </p:txBody>
      </p:sp>
    </p:spTree>
    <p:extLst>
      <p:ext uri="{BB962C8B-B14F-4D97-AF65-F5344CB8AC3E}">
        <p14:creationId xmlns:p14="http://schemas.microsoft.com/office/powerpoint/2010/main" val="78923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399102"/>
            <a:ext cx="9153158" cy="5086365"/>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18</a:t>
            </a:fld>
            <a:endParaRPr lang="en-US"/>
          </a:p>
        </p:txBody>
      </p:sp>
      <p:cxnSp>
        <p:nvCxnSpPr>
          <p:cNvPr id="55" name="Straight Connector 54"/>
          <p:cNvCxnSpPr/>
          <p:nvPr/>
        </p:nvCxnSpPr>
        <p:spPr>
          <a:xfrm>
            <a:off x="1947331" y="1553619"/>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9" y="1433950"/>
            <a:ext cx="1904981"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APPLICATIONS</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3" y="1426619"/>
            <a:ext cx="7123119" cy="1390124"/>
          </a:xfrm>
          <a:prstGeom prst="rect">
            <a:avLst/>
          </a:prstGeom>
          <a:noFill/>
        </p:spPr>
        <p:txBody>
          <a:bodyPr wrap="square" rtlCol="0">
            <a:spAutoFit/>
          </a:bodyPr>
          <a:lstStyle/>
          <a:p>
            <a:r>
              <a:rPr lang="en-US" sz="3000">
                <a:latin typeface="Abadi MT Condensed Light"/>
                <a:cs typeface="Abadi MT Condensed Light"/>
              </a:rPr>
              <a:t>A look to our application…</a:t>
            </a:r>
          </a:p>
          <a:p>
            <a:pPr lvl="0">
              <a:spcBef>
                <a:spcPts val="1000"/>
              </a:spcBef>
            </a:pPr>
            <a:r>
              <a:rPr lang="en-US" sz="2300" i="1">
                <a:solidFill>
                  <a:prstClr val="black">
                    <a:lumMod val="65000"/>
                    <a:lumOff val="35000"/>
                  </a:prstClr>
                </a:solidFill>
                <a:latin typeface="Abadi MT Condensed Light"/>
                <a:cs typeface="Abadi MT Condensed Light"/>
              </a:rPr>
              <a:t>How do we apply these concepts to the design of the security of the “Your Events” application?</a:t>
            </a:r>
          </a:p>
        </p:txBody>
      </p:sp>
      <p:grpSp>
        <p:nvGrpSpPr>
          <p:cNvPr id="42" name="Group 41"/>
          <p:cNvGrpSpPr/>
          <p:nvPr/>
        </p:nvGrpSpPr>
        <p:grpSpPr>
          <a:xfrm>
            <a:off x="910175" y="2792791"/>
            <a:ext cx="8233824" cy="1207714"/>
            <a:chOff x="571500" y="2839338"/>
            <a:chExt cx="8233824" cy="1207714"/>
          </a:xfrm>
        </p:grpSpPr>
        <p:grpSp>
          <p:nvGrpSpPr>
            <p:cNvPr id="43" name="Group 42"/>
            <p:cNvGrpSpPr/>
            <p:nvPr/>
          </p:nvGrpSpPr>
          <p:grpSpPr>
            <a:xfrm>
              <a:off x="571500" y="2946242"/>
              <a:ext cx="8233824" cy="1100810"/>
              <a:chOff x="1181100" y="2527142"/>
              <a:chExt cx="8233824" cy="1100810"/>
            </a:xfrm>
          </p:grpSpPr>
          <p:grpSp>
            <p:nvGrpSpPr>
              <p:cNvPr id="45" name="Group 44"/>
              <p:cNvGrpSpPr/>
              <p:nvPr/>
            </p:nvGrpSpPr>
            <p:grpSpPr>
              <a:xfrm>
                <a:off x="1651215" y="2527144"/>
                <a:ext cx="7763709" cy="1100808"/>
                <a:chOff x="3483167" y="4206121"/>
                <a:chExt cx="6300562" cy="1953536"/>
              </a:xfrm>
              <a:solidFill>
                <a:schemeClr val="accent6">
                  <a:lumMod val="20000"/>
                  <a:lumOff val="80000"/>
                </a:schemeClr>
              </a:solidFill>
            </p:grpSpPr>
            <p:sp>
              <p:nvSpPr>
                <p:cNvPr id="62" name="Rectangle 61"/>
                <p:cNvSpPr/>
                <p:nvPr/>
              </p:nvSpPr>
              <p:spPr>
                <a:xfrm>
                  <a:off x="3483167" y="4206121"/>
                  <a:ext cx="6300562" cy="19535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LOGICAL VIEWS</a:t>
                  </a:r>
                </a:p>
              </p:txBody>
            </p:sp>
          </p:grpSp>
          <p:sp>
            <p:nvSpPr>
              <p:cNvPr id="47" name="Rectangle 46"/>
              <p:cNvSpPr/>
              <p:nvPr/>
            </p:nvSpPr>
            <p:spPr>
              <a:xfrm>
                <a:off x="1181100" y="2527142"/>
                <a:ext cx="1039987" cy="1100810"/>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2217131" y="2967593"/>
                <a:ext cx="7197793"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Cloud Dynamics will implement logical tenant views over a shared storage to maximise the use of their own storage subscription. Different tenant groups may be handled with different accounts.</a:t>
                </a:r>
              </a:p>
            </p:txBody>
          </p:sp>
        </p:grpSp>
        <p:sp>
          <p:nvSpPr>
            <p:cNvPr id="44" name="TextBox 4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66" name="Group 65"/>
          <p:cNvGrpSpPr/>
          <p:nvPr/>
        </p:nvGrpSpPr>
        <p:grpSpPr>
          <a:xfrm>
            <a:off x="910175" y="3895469"/>
            <a:ext cx="8233825" cy="1400431"/>
            <a:chOff x="571500" y="3874388"/>
            <a:chExt cx="8233825" cy="1400431"/>
          </a:xfrm>
        </p:grpSpPr>
        <p:grpSp>
          <p:nvGrpSpPr>
            <p:cNvPr id="67" name="Group 66"/>
            <p:cNvGrpSpPr/>
            <p:nvPr/>
          </p:nvGrpSpPr>
          <p:grpSpPr>
            <a:xfrm>
              <a:off x="571500" y="4008766"/>
              <a:ext cx="8233825" cy="1266053"/>
              <a:chOff x="1181100" y="3792866"/>
              <a:chExt cx="8233825" cy="1266053"/>
            </a:xfrm>
          </p:grpSpPr>
          <p:sp>
            <p:nvSpPr>
              <p:cNvPr id="69" name="Rectangle 68"/>
              <p:cNvSpPr/>
              <p:nvPr/>
            </p:nvSpPr>
            <p:spPr>
              <a:xfrm>
                <a:off x="2209800" y="3792866"/>
                <a:ext cx="7205125" cy="126605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2227562" y="4190476"/>
                <a:ext cx="706883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Cloud Dynamics will encrypt the information contained in the storage. Premium subscriptions will be encrypted with a separate key for each tenant. The application will use shared access signatures for images and thumbnails.</a:t>
                </a:r>
              </a:p>
            </p:txBody>
          </p:sp>
          <p:sp>
            <p:nvSpPr>
              <p:cNvPr id="71" name="Rectangle 70"/>
              <p:cNvSpPr/>
              <p:nvPr/>
            </p:nvSpPr>
            <p:spPr>
              <a:xfrm>
                <a:off x="1181100" y="3792866"/>
                <a:ext cx="1032935" cy="126605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ENCRYPTION AND SHARED ACCESS SIGNATURES</a:t>
                </a:r>
              </a:p>
            </p:txBody>
          </p:sp>
        </p:grpSp>
        <p:sp>
          <p:nvSpPr>
            <p:cNvPr id="68" name="TextBox 67"/>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74" name="Group 73"/>
          <p:cNvGrpSpPr/>
          <p:nvPr/>
        </p:nvGrpSpPr>
        <p:grpSpPr>
          <a:xfrm>
            <a:off x="910180" y="5182495"/>
            <a:ext cx="8233821" cy="1171754"/>
            <a:chOff x="571500" y="4890388"/>
            <a:chExt cx="8233821" cy="1171754"/>
          </a:xfrm>
        </p:grpSpPr>
        <p:grpSp>
          <p:nvGrpSpPr>
            <p:cNvPr id="75" name="Group 74"/>
            <p:cNvGrpSpPr/>
            <p:nvPr/>
          </p:nvGrpSpPr>
          <p:grpSpPr>
            <a:xfrm>
              <a:off x="571500" y="5024809"/>
              <a:ext cx="8233821" cy="1037333"/>
              <a:chOff x="1092200" y="5016343"/>
              <a:chExt cx="8233821" cy="1037333"/>
            </a:xfrm>
          </p:grpSpPr>
          <p:grpSp>
            <p:nvGrpSpPr>
              <p:cNvPr id="78" name="Group 77"/>
              <p:cNvGrpSpPr/>
              <p:nvPr/>
            </p:nvGrpSpPr>
            <p:grpSpPr>
              <a:xfrm>
                <a:off x="1092200" y="5016343"/>
                <a:ext cx="8233821" cy="1037333"/>
                <a:chOff x="884551" y="5261581"/>
                <a:chExt cx="8233821" cy="1037333"/>
              </a:xfrm>
            </p:grpSpPr>
            <p:grpSp>
              <p:nvGrpSpPr>
                <p:cNvPr id="80" name="Group 79"/>
                <p:cNvGrpSpPr/>
                <p:nvPr/>
              </p:nvGrpSpPr>
              <p:grpSpPr>
                <a:xfrm>
                  <a:off x="1925952" y="5261581"/>
                  <a:ext cx="7192420" cy="1037333"/>
                  <a:chOff x="3946789" y="4206119"/>
                  <a:chExt cx="5836938" cy="1840890"/>
                </a:xfrm>
              </p:grpSpPr>
              <p:sp>
                <p:nvSpPr>
                  <p:cNvPr id="84" name="Rectangle 83"/>
                  <p:cNvSpPr/>
                  <p:nvPr/>
                </p:nvSpPr>
                <p:spPr>
                  <a:xfrm>
                    <a:off x="3946789" y="4206119"/>
                    <a:ext cx="5836938" cy="184089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3956007" y="4270710"/>
                    <a:ext cx="5745266"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IDENTITY MANAGEMENT</a:t>
                    </a:r>
                  </a:p>
                </p:txBody>
              </p:sp>
            </p:grpSp>
            <p:sp>
              <p:nvSpPr>
                <p:cNvPr id="82" name="Rectangle 81"/>
                <p:cNvSpPr/>
                <p:nvPr/>
              </p:nvSpPr>
              <p:spPr>
                <a:xfrm>
                  <a:off x="884551" y="5270046"/>
                  <a:ext cx="1039987" cy="102886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TextBox 78"/>
              <p:cNvSpPr txBox="1"/>
              <p:nvPr/>
            </p:nvSpPr>
            <p:spPr>
              <a:xfrm>
                <a:off x="2159981" y="5399642"/>
                <a:ext cx="716603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Premium subscribers can leverage their own identity provider, while standard subscribers will be using a built-in user identity management infrastructure with the application.</a:t>
                </a:r>
              </a:p>
            </p:txBody>
          </p:sp>
        </p:grpSp>
        <p:sp>
          <p:nvSpPr>
            <p:cNvPr id="77" name="TextBox 76"/>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4127117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Questions?</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54364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Security</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61158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2708434"/>
          </a:xfrm>
          <a:prstGeom prst="rect">
            <a:avLst/>
          </a:prstGeom>
          <a:noFill/>
        </p:spPr>
        <p:txBody>
          <a:bodyPr wrap="square" rtlCol="0">
            <a:spAutoFit/>
          </a:bodyPr>
          <a:lstStyle/>
          <a:p>
            <a:r>
              <a:rPr lang="en-US" sz="3000">
                <a:latin typeface="Abadi MT Condensed Light"/>
                <a:cs typeface="Abadi MT Condensed Light"/>
              </a:rPr>
              <a:t>The challenges of a multi-tenant environment</a:t>
            </a:r>
          </a:p>
          <a:p>
            <a:pPr lvl="0">
              <a:spcBef>
                <a:spcPts val="1000"/>
              </a:spcBef>
            </a:pPr>
            <a:r>
              <a:rPr lang="en-US" sz="2300" i="1">
                <a:solidFill>
                  <a:prstClr val="black">
                    <a:lumMod val="65000"/>
                    <a:lumOff val="35000"/>
                  </a:prstClr>
                </a:solidFill>
                <a:latin typeface="Abadi MT Condensed Light"/>
                <a:cs typeface="Abadi MT Condensed Light"/>
              </a:rPr>
              <a:t>From the perspective of security, multi-tenant applications pose additional challenges with respect to single-tenant applications.</a:t>
            </a:r>
          </a:p>
          <a:p>
            <a:pPr lvl="0">
              <a:spcBef>
                <a:spcPts val="1000"/>
              </a:spcBef>
            </a:pPr>
            <a:r>
              <a:rPr lang="en-US" sz="2300" i="1">
                <a:solidFill>
                  <a:prstClr val="black">
                    <a:lumMod val="65000"/>
                    <a:lumOff val="35000"/>
                  </a:prstClr>
                </a:solidFill>
                <a:latin typeface="Abadi MT Condensed Light"/>
                <a:cs typeface="Abadi MT Condensed Light"/>
              </a:rPr>
              <a:t>These challenges are primarily due to keep isolated the different tenants whithin a common computing environment.</a:t>
            </a:r>
          </a:p>
          <a:p>
            <a:pPr lvl="0">
              <a:spcBef>
                <a:spcPts val="1000"/>
              </a:spcBef>
            </a:pPr>
            <a:r>
              <a:rPr lang="en-US" sz="2300" i="1">
                <a:solidFill>
                  <a:prstClr val="black">
                    <a:lumMod val="65000"/>
                    <a:lumOff val="35000"/>
                  </a:prstClr>
                </a:solidFill>
                <a:latin typeface="Abadi MT Condensed Light"/>
                <a:cs typeface="Abadi MT Condensed Light"/>
              </a:rPr>
              <a:t>Some of the key problems are:</a:t>
            </a:r>
          </a:p>
        </p:txBody>
      </p:sp>
      <p:grpSp>
        <p:nvGrpSpPr>
          <p:cNvPr id="31" name="Group 30"/>
          <p:cNvGrpSpPr/>
          <p:nvPr/>
        </p:nvGrpSpPr>
        <p:grpSpPr>
          <a:xfrm>
            <a:off x="1198036" y="4324621"/>
            <a:ext cx="7945964" cy="416704"/>
            <a:chOff x="897468" y="2388214"/>
            <a:chExt cx="7945964" cy="416704"/>
          </a:xfrm>
        </p:grpSpPr>
        <p:grpSp>
          <p:nvGrpSpPr>
            <p:cNvPr id="32" name="Group 31"/>
            <p:cNvGrpSpPr/>
            <p:nvPr/>
          </p:nvGrpSpPr>
          <p:grpSpPr>
            <a:xfrm>
              <a:off x="1006231" y="2395088"/>
              <a:ext cx="7837201" cy="409830"/>
              <a:chOff x="1006231" y="2570930"/>
              <a:chExt cx="7837201" cy="409830"/>
            </a:xfrm>
          </p:grpSpPr>
          <p:sp>
            <p:nvSpPr>
              <p:cNvPr id="51" name="Rectangle 50"/>
              <p:cNvSpPr/>
              <p:nvPr/>
            </p:nvSpPr>
            <p:spPr>
              <a:xfrm>
                <a:off x="1006231" y="2570930"/>
                <a:ext cx="7837201" cy="40983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655223" y="2602380"/>
                <a:ext cx="6413500"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PROVIDING A “TENANT-VIEW” ON DATA</a:t>
                </a:r>
              </a:p>
            </p:txBody>
          </p:sp>
        </p:grpSp>
        <p:sp>
          <p:nvSpPr>
            <p:cNvPr id="33" name="Rectangle 32"/>
            <p:cNvSpPr/>
            <p:nvPr/>
          </p:nvSpPr>
          <p:spPr>
            <a:xfrm>
              <a:off x="897468" y="2388214"/>
              <a:ext cx="753521" cy="41670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024446" y="2401605"/>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2400"/>
            </a:p>
          </p:txBody>
        </p:sp>
      </p:grpSp>
      <p:grpSp>
        <p:nvGrpSpPr>
          <p:cNvPr id="54" name="Group 53"/>
          <p:cNvGrpSpPr/>
          <p:nvPr/>
        </p:nvGrpSpPr>
        <p:grpSpPr>
          <a:xfrm>
            <a:off x="1198023" y="4825813"/>
            <a:ext cx="7945977" cy="423516"/>
            <a:chOff x="1168399" y="3858871"/>
            <a:chExt cx="7945977" cy="423516"/>
          </a:xfrm>
        </p:grpSpPr>
        <p:grpSp>
          <p:nvGrpSpPr>
            <p:cNvPr id="57" name="Group 56"/>
            <p:cNvGrpSpPr/>
            <p:nvPr/>
          </p:nvGrpSpPr>
          <p:grpSpPr>
            <a:xfrm>
              <a:off x="1202267" y="3858871"/>
              <a:ext cx="7912109" cy="415049"/>
              <a:chOff x="1966612" y="3053241"/>
              <a:chExt cx="7415731" cy="667892"/>
            </a:xfrm>
          </p:grpSpPr>
          <p:sp>
            <p:nvSpPr>
              <p:cNvPr id="61" name="Rectangle 60"/>
              <p:cNvSpPr/>
              <p:nvPr/>
            </p:nvSpPr>
            <p:spPr>
              <a:xfrm>
                <a:off x="1966612" y="3053241"/>
                <a:ext cx="7415731" cy="66789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2645405" y="3140908"/>
                <a:ext cx="6058443"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BALANCING SECURITY WITH PERFORMANCE AND COST</a:t>
                </a:r>
              </a:p>
            </p:txBody>
          </p:sp>
        </p:grpSp>
        <p:sp>
          <p:nvSpPr>
            <p:cNvPr id="59" name="Rectangle 58"/>
            <p:cNvSpPr/>
            <p:nvPr/>
          </p:nvSpPr>
          <p:spPr>
            <a:xfrm>
              <a:off x="1168399" y="3858872"/>
              <a:ext cx="756139" cy="42351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1371599" y="3868635"/>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p>
          </p:txBody>
        </p:sp>
      </p:grpSp>
      <p:grpSp>
        <p:nvGrpSpPr>
          <p:cNvPr id="63" name="Group 62"/>
          <p:cNvGrpSpPr/>
          <p:nvPr/>
        </p:nvGrpSpPr>
        <p:grpSpPr>
          <a:xfrm>
            <a:off x="1193800" y="5279866"/>
            <a:ext cx="7950201" cy="460534"/>
            <a:chOff x="855120" y="4991992"/>
            <a:chExt cx="7950201" cy="460534"/>
          </a:xfrm>
        </p:grpSpPr>
        <p:grpSp>
          <p:nvGrpSpPr>
            <p:cNvPr id="66" name="Group 65"/>
            <p:cNvGrpSpPr/>
            <p:nvPr/>
          </p:nvGrpSpPr>
          <p:grpSpPr>
            <a:xfrm>
              <a:off x="855120" y="5024808"/>
              <a:ext cx="7950201" cy="427718"/>
              <a:chOff x="1168171" y="5261580"/>
              <a:chExt cx="7950201" cy="427718"/>
            </a:xfrm>
          </p:grpSpPr>
          <p:grpSp>
            <p:nvGrpSpPr>
              <p:cNvPr id="68" name="Group 67"/>
              <p:cNvGrpSpPr/>
              <p:nvPr/>
            </p:nvGrpSpPr>
            <p:grpSpPr>
              <a:xfrm>
                <a:off x="1925952" y="5261580"/>
                <a:ext cx="7192420" cy="427717"/>
                <a:chOff x="3946789" y="4206119"/>
                <a:chExt cx="5836938" cy="759043"/>
              </a:xfrm>
            </p:grpSpPr>
            <p:sp>
              <p:nvSpPr>
                <p:cNvPr id="70" name="Rectangle 69"/>
                <p:cNvSpPr/>
                <p:nvPr/>
              </p:nvSpPr>
              <p:spPr>
                <a:xfrm>
                  <a:off x="3946789" y="4206119"/>
                  <a:ext cx="5836938" cy="75904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4004107" y="4300762"/>
                  <a:ext cx="5745266" cy="546193"/>
                </a:xfrm>
                <a:prstGeom prst="rect">
                  <a:avLst/>
                </a:prstGeom>
                <a:noFill/>
              </p:spPr>
              <p:txBody>
                <a:bodyPr wrap="square" lIns="0" tIns="0" rIns="108000" bIns="0" rtlCol="0" anchor="t" anchorCtr="0">
                  <a:spAutoFit/>
                </a:bodyPr>
                <a:lstStyle/>
                <a:p>
                  <a:pPr marL="1404000" indent="-1285200"/>
                  <a:r>
                    <a:rPr lang="en-US" sz="2000" dirty="0">
                      <a:solidFill>
                        <a:schemeClr val="accent1">
                          <a:lumMod val="75000"/>
                        </a:schemeClr>
                      </a:solidFill>
                      <a:latin typeface="Abadi MT Condensed Light"/>
                      <a:cs typeface="Abadi MT Condensed Light"/>
                    </a:rPr>
                    <a:t>FLEXIBLE IDENTITY MANAGEMENT</a:t>
                  </a:r>
                </a:p>
              </p:txBody>
            </p:sp>
          </p:grpSp>
          <p:sp>
            <p:nvSpPr>
              <p:cNvPr id="69" name="Rectangle 68"/>
              <p:cNvSpPr/>
              <p:nvPr/>
            </p:nvSpPr>
            <p:spPr>
              <a:xfrm>
                <a:off x="1168171" y="5270046"/>
                <a:ext cx="756367" cy="41925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5" name="TextBox 64"/>
            <p:cNvSpPr txBox="1"/>
            <p:nvPr/>
          </p:nvSpPr>
          <p:spPr>
            <a:xfrm>
              <a:off x="931320" y="4991992"/>
              <a:ext cx="650178"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1">
                      <a:lumMod val="20000"/>
                      <a:lumOff val="80000"/>
                    </a:schemeClr>
                  </a:solidFill>
                </a:rPr>
                <a:t>03</a:t>
              </a:r>
            </a:p>
          </p:txBody>
        </p:sp>
      </p:grpSp>
    </p:spTree>
    <p:extLst>
      <p:ext uri="{BB962C8B-B14F-4D97-AF65-F5344CB8AC3E}">
        <p14:creationId xmlns:p14="http://schemas.microsoft.com/office/powerpoint/2010/main" val="232611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4637167"/>
          </a:xfrm>
          <a:prstGeom prst="rect">
            <a:avLst/>
          </a:prstGeom>
          <a:noFill/>
        </p:spPr>
        <p:txBody>
          <a:bodyPr wrap="square" rtlCol="0">
            <a:spAutoFit/>
          </a:bodyPr>
          <a:lstStyle/>
          <a:p>
            <a:r>
              <a:rPr lang="en-US" sz="3000">
                <a:latin typeface="Abadi MT Condensed Light"/>
                <a:cs typeface="Abadi MT Condensed Light"/>
              </a:rPr>
              <a:t>Defining tenant-views on data</a:t>
            </a:r>
          </a:p>
          <a:p>
            <a:pPr lvl="0">
              <a:spcBef>
                <a:spcPts val="1000"/>
              </a:spcBef>
            </a:pPr>
            <a:r>
              <a:rPr lang="en-US" sz="2300" i="1">
                <a:solidFill>
                  <a:prstClr val="black">
                    <a:lumMod val="65000"/>
                    <a:lumOff val="35000"/>
                  </a:prstClr>
                </a:solidFill>
                <a:latin typeface="Abadi MT Condensed Light"/>
                <a:cs typeface="Abadi MT Condensed Light"/>
              </a:rPr>
              <a:t>A tenant-view data is an abstraction that enables a tenant to see only its own data.</a:t>
            </a:r>
          </a:p>
          <a:p>
            <a:pPr lvl="0">
              <a:spcBef>
                <a:spcPts val="1000"/>
              </a:spcBef>
            </a:pPr>
            <a:r>
              <a:rPr lang="en-US" sz="2300" i="1">
                <a:solidFill>
                  <a:prstClr val="black">
                    <a:lumMod val="65000"/>
                    <a:lumOff val="35000"/>
                  </a:prstClr>
                </a:solidFill>
                <a:latin typeface="Abadi MT Condensed Light"/>
                <a:cs typeface="Abadi MT Condensed Light"/>
              </a:rPr>
              <a:t>It addresses the following key requirements for multi-tenant applications:</a:t>
            </a: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p:txBody>
      </p:sp>
      <p:grpSp>
        <p:nvGrpSpPr>
          <p:cNvPr id="40" name="Group 39"/>
          <p:cNvGrpSpPr/>
          <p:nvPr/>
        </p:nvGrpSpPr>
        <p:grpSpPr>
          <a:xfrm>
            <a:off x="1198036" y="3887596"/>
            <a:ext cx="7945964" cy="447371"/>
            <a:chOff x="897468" y="2359270"/>
            <a:chExt cx="7945964" cy="447371"/>
          </a:xfrm>
        </p:grpSpPr>
        <p:grpSp>
          <p:nvGrpSpPr>
            <p:cNvPr id="41" name="Group 40"/>
            <p:cNvGrpSpPr/>
            <p:nvPr/>
          </p:nvGrpSpPr>
          <p:grpSpPr>
            <a:xfrm>
              <a:off x="1006231" y="2395088"/>
              <a:ext cx="7837201" cy="411553"/>
              <a:chOff x="1006231" y="2570930"/>
              <a:chExt cx="7837201" cy="411553"/>
            </a:xfrm>
          </p:grpSpPr>
          <p:sp>
            <p:nvSpPr>
              <p:cNvPr id="45" name="Rectangle 44"/>
              <p:cNvSpPr/>
              <p:nvPr/>
            </p:nvSpPr>
            <p:spPr>
              <a:xfrm>
                <a:off x="1006231" y="2570930"/>
                <a:ext cx="7837201" cy="41155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604432" y="2610846"/>
                <a:ext cx="7044267" cy="307777"/>
              </a:xfrm>
              <a:prstGeom prst="rect">
                <a:avLst/>
              </a:prstGeom>
              <a:noFill/>
            </p:spPr>
            <p:txBody>
              <a:bodyPr wrap="square" lIns="0" tIns="0" rIns="108000" bIns="0" rtlCol="0" anchor="ctr" anchorCtr="0">
                <a:spAutoFit/>
              </a:bodyPr>
              <a:lstStyle/>
              <a:p>
                <a:pPr marL="180000"/>
                <a:r>
                  <a:rPr lang="en-US" sz="2000" dirty="0">
                    <a:solidFill>
                      <a:srgbClr val="BA570C"/>
                    </a:solidFill>
                    <a:latin typeface="Abadi MT Condensed Light"/>
                    <a:cs typeface="Abadi MT Condensed Light"/>
                  </a:rPr>
                  <a:t>TENANT DATA IS ISOLATED FROM OTHER TENANTS DATA </a:t>
                </a:r>
              </a:p>
            </p:txBody>
          </p:sp>
        </p:grpSp>
        <p:sp>
          <p:nvSpPr>
            <p:cNvPr id="43" name="Rectangle 42"/>
            <p:cNvSpPr/>
            <p:nvPr/>
          </p:nvSpPr>
          <p:spPr>
            <a:xfrm>
              <a:off x="897468" y="2388214"/>
              <a:ext cx="753521" cy="418427"/>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024446" y="2359270"/>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3600"/>
            </a:p>
          </p:txBody>
        </p:sp>
      </p:grpSp>
      <p:grpSp>
        <p:nvGrpSpPr>
          <p:cNvPr id="47" name="Group 46"/>
          <p:cNvGrpSpPr/>
          <p:nvPr/>
        </p:nvGrpSpPr>
        <p:grpSpPr>
          <a:xfrm>
            <a:off x="1198023" y="4369896"/>
            <a:ext cx="7945977" cy="430736"/>
            <a:chOff x="1168399" y="3834767"/>
            <a:chExt cx="7945977" cy="430736"/>
          </a:xfrm>
        </p:grpSpPr>
        <p:grpSp>
          <p:nvGrpSpPr>
            <p:cNvPr id="48" name="Group 47"/>
            <p:cNvGrpSpPr/>
            <p:nvPr/>
          </p:nvGrpSpPr>
          <p:grpSpPr>
            <a:xfrm>
              <a:off x="1202267" y="3858872"/>
              <a:ext cx="7912109" cy="406630"/>
              <a:chOff x="1966612" y="3053241"/>
              <a:chExt cx="7415731" cy="654344"/>
            </a:xfrm>
          </p:grpSpPr>
          <p:sp>
            <p:nvSpPr>
              <p:cNvPr id="64" name="Rectangle 63"/>
              <p:cNvSpPr/>
              <p:nvPr/>
            </p:nvSpPr>
            <p:spPr>
              <a:xfrm>
                <a:off x="1966612" y="3053241"/>
                <a:ext cx="7415731" cy="65434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2589855" y="3127283"/>
                <a:ext cx="6792488" cy="495271"/>
              </a:xfrm>
              <a:prstGeom prst="rect">
                <a:avLst/>
              </a:prstGeom>
              <a:noFill/>
            </p:spPr>
            <p:txBody>
              <a:bodyPr wrap="square" lIns="0" tIns="0" rIns="108000" bIns="0" rtlCol="0" anchor="t" anchorCtr="0">
                <a:spAutoFit/>
              </a:bodyPr>
              <a:lstStyle/>
              <a:p>
                <a:pPr marL="180000"/>
                <a:r>
                  <a:rPr lang="en-US" sz="2000" dirty="0">
                    <a:solidFill>
                      <a:srgbClr val="3494AF"/>
                    </a:solidFill>
                    <a:latin typeface="Abadi MT Condensed Light"/>
                    <a:cs typeface="Abadi MT Condensed Light"/>
                  </a:rPr>
                  <a:t>THE APPLICATION NEEDS TO BEHAVE AS IF THE TENANTS WERE THE SOLE USER</a:t>
                </a:r>
              </a:p>
            </p:txBody>
          </p:sp>
        </p:grpSp>
        <p:sp>
          <p:nvSpPr>
            <p:cNvPr id="49" name="Rectangle 48"/>
            <p:cNvSpPr/>
            <p:nvPr/>
          </p:nvSpPr>
          <p:spPr>
            <a:xfrm>
              <a:off x="1168399" y="3858873"/>
              <a:ext cx="756139" cy="40663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380066" y="3834767"/>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endParaRPr lang="en-US" sz="3200">
                <a:solidFill>
                  <a:schemeClr val="accent5">
                    <a:lumMod val="40000"/>
                    <a:lumOff val="60000"/>
                  </a:schemeClr>
                </a:solidFill>
                <a:latin typeface="Arial Narrow"/>
                <a:cs typeface="Arial Narrow"/>
              </a:endParaRPr>
            </a:p>
          </p:txBody>
        </p:sp>
      </p:grpSp>
      <p:grpSp>
        <p:nvGrpSpPr>
          <p:cNvPr id="72" name="Group 71"/>
          <p:cNvGrpSpPr/>
          <p:nvPr/>
        </p:nvGrpSpPr>
        <p:grpSpPr>
          <a:xfrm>
            <a:off x="1198017" y="4844042"/>
            <a:ext cx="7945983" cy="430725"/>
            <a:chOff x="1037144" y="4268286"/>
            <a:chExt cx="7945983" cy="430725"/>
          </a:xfrm>
        </p:grpSpPr>
        <p:sp>
          <p:nvSpPr>
            <p:cNvPr id="73" name="Rectangle 72"/>
            <p:cNvSpPr/>
            <p:nvPr/>
          </p:nvSpPr>
          <p:spPr>
            <a:xfrm>
              <a:off x="1071012" y="4283924"/>
              <a:ext cx="7912115" cy="41508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1735973" y="4329936"/>
              <a:ext cx="6967752" cy="307777"/>
            </a:xfrm>
            <a:prstGeom prst="rect">
              <a:avLst/>
            </a:prstGeom>
            <a:noFill/>
          </p:spPr>
          <p:txBody>
            <a:bodyPr wrap="square" lIns="0" tIns="0" rIns="108000" bIns="0" rtlCol="0" anchor="t" anchorCtr="0">
              <a:spAutoFit/>
            </a:bodyPr>
            <a:lstStyle/>
            <a:p>
              <a:pPr marL="180000"/>
              <a:r>
                <a:rPr lang="en-US" sz="2000" dirty="0">
                  <a:solidFill>
                    <a:schemeClr val="accent1">
                      <a:lumMod val="75000"/>
                    </a:schemeClr>
                  </a:solidFill>
                  <a:latin typeface="Abadi MT Condensed Light"/>
                  <a:cs typeface="Abadi MT Condensed Light"/>
                </a:rPr>
                <a:t>TENANT DATA MUST BE PRIVATE AND PROTECTED FROM UNWANTED ACCESS</a:t>
              </a:r>
            </a:p>
          </p:txBody>
        </p:sp>
        <p:sp>
          <p:nvSpPr>
            <p:cNvPr id="75" name="Rectangle 74"/>
            <p:cNvSpPr/>
            <p:nvPr/>
          </p:nvSpPr>
          <p:spPr>
            <a:xfrm>
              <a:off x="1037144" y="4283925"/>
              <a:ext cx="756139" cy="40662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1248811" y="4268286"/>
              <a:ext cx="520126" cy="369332"/>
            </a:xfrm>
            <a:prstGeom prst="rect">
              <a:avLst/>
            </a:prstGeom>
            <a:noFill/>
            <a:ln>
              <a:noFill/>
            </a:ln>
          </p:spPr>
          <p:txBody>
            <a:bodyPr wrap="square" lIns="0" rtlCol="0">
              <a:spAutoFit/>
            </a:bodyPr>
            <a:lstStyle/>
            <a:p>
              <a:pPr algn="r"/>
              <a:r>
                <a:rPr lang="en-US">
                  <a:solidFill>
                    <a:schemeClr val="accent1">
                      <a:lumMod val="20000"/>
                      <a:lumOff val="80000"/>
                    </a:schemeClr>
                  </a:solidFill>
                  <a:latin typeface="Arial Narrow"/>
                  <a:cs typeface="Arial Narrow"/>
                </a:rPr>
                <a:t>03</a:t>
              </a:r>
              <a:endParaRPr lang="en-US" sz="2800">
                <a:solidFill>
                  <a:schemeClr val="accent1">
                    <a:lumMod val="20000"/>
                    <a:lumOff val="80000"/>
                  </a:schemeClr>
                </a:solidFill>
                <a:latin typeface="Arial Narrow"/>
                <a:cs typeface="Arial Narrow"/>
              </a:endParaRPr>
            </a:p>
          </p:txBody>
        </p:sp>
      </p:grpSp>
      <p:grpSp>
        <p:nvGrpSpPr>
          <p:cNvPr id="77" name="Group 76"/>
          <p:cNvGrpSpPr/>
          <p:nvPr/>
        </p:nvGrpSpPr>
        <p:grpSpPr>
          <a:xfrm>
            <a:off x="1202273" y="5294768"/>
            <a:ext cx="7941728" cy="437200"/>
            <a:chOff x="863593" y="2915541"/>
            <a:chExt cx="7941728" cy="437200"/>
          </a:xfrm>
        </p:grpSpPr>
        <p:sp>
          <p:nvSpPr>
            <p:cNvPr id="78" name="Rectangle 77"/>
            <p:cNvSpPr/>
            <p:nvPr/>
          </p:nvSpPr>
          <p:spPr>
            <a:xfrm>
              <a:off x="1606551" y="2946244"/>
              <a:ext cx="7198770" cy="406497"/>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1662360" y="2974173"/>
              <a:ext cx="6999023" cy="307777"/>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000" dirty="0">
                  <a:solidFill>
                    <a:schemeClr val="accent4">
                      <a:lumMod val="75000"/>
                    </a:schemeClr>
                  </a:solidFill>
                </a:rPr>
                <a:t>TENANTS WANT TO HAVE COMPLETE CONTROL ON THEIR DATA</a:t>
              </a:r>
            </a:p>
          </p:txBody>
        </p:sp>
        <p:sp>
          <p:nvSpPr>
            <p:cNvPr id="80" name="Rectangle 79"/>
            <p:cNvSpPr/>
            <p:nvPr/>
          </p:nvSpPr>
          <p:spPr>
            <a:xfrm>
              <a:off x="863593" y="2946243"/>
              <a:ext cx="747894" cy="38956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1100660" y="2915541"/>
              <a:ext cx="506238" cy="369332"/>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1800">
                  <a:solidFill>
                    <a:schemeClr val="accent4">
                      <a:lumMod val="20000"/>
                      <a:lumOff val="80000"/>
                    </a:schemeClr>
                  </a:solidFill>
                </a:rPr>
                <a:t>04</a:t>
              </a:r>
              <a:endParaRPr lang="en-US" sz="6600">
                <a:solidFill>
                  <a:schemeClr val="accent4">
                    <a:lumMod val="20000"/>
                    <a:lumOff val="80000"/>
                  </a:schemeClr>
                </a:solidFill>
              </a:endParaRPr>
            </a:p>
          </p:txBody>
        </p:sp>
      </p:grpSp>
    </p:spTree>
    <p:extLst>
      <p:ext uri="{BB962C8B-B14F-4D97-AF65-F5344CB8AC3E}">
        <p14:creationId xmlns:p14="http://schemas.microsoft.com/office/powerpoint/2010/main" val="123748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390124"/>
          </a:xfrm>
          <a:prstGeom prst="rect">
            <a:avLst/>
          </a:prstGeom>
          <a:noFill/>
        </p:spPr>
        <p:txBody>
          <a:bodyPr wrap="square" rtlCol="0">
            <a:spAutoFit/>
          </a:bodyPr>
          <a:lstStyle/>
          <a:p>
            <a:r>
              <a:rPr lang="en-US" sz="3000">
                <a:latin typeface="Abadi MT Condensed Light"/>
                <a:cs typeface="Abadi MT Condensed Light"/>
              </a:rPr>
              <a:t>Defining tenant-views on data</a:t>
            </a:r>
          </a:p>
          <a:p>
            <a:pPr lvl="0">
              <a:spcBef>
                <a:spcPts val="1000"/>
              </a:spcBef>
            </a:pPr>
            <a:r>
              <a:rPr lang="en-US" sz="2300" i="1">
                <a:solidFill>
                  <a:prstClr val="black">
                    <a:lumMod val="65000"/>
                    <a:lumOff val="35000"/>
                  </a:prstClr>
                </a:solidFill>
                <a:latin typeface="Abadi MT Condensed Light"/>
                <a:cs typeface="Abadi MT Condensed Light"/>
              </a:rPr>
              <a:t>There exist different options to implement such views each of them with different trade-offs. The most common are the following:</a:t>
            </a:r>
          </a:p>
        </p:txBody>
      </p:sp>
      <p:grpSp>
        <p:nvGrpSpPr>
          <p:cNvPr id="32" name="Group 31"/>
          <p:cNvGrpSpPr/>
          <p:nvPr/>
        </p:nvGrpSpPr>
        <p:grpSpPr>
          <a:xfrm>
            <a:off x="910175" y="2970541"/>
            <a:ext cx="8233824" cy="1381295"/>
            <a:chOff x="571500" y="2839338"/>
            <a:chExt cx="8233824" cy="1381295"/>
          </a:xfrm>
        </p:grpSpPr>
        <p:grpSp>
          <p:nvGrpSpPr>
            <p:cNvPr id="33" name="Group 32"/>
            <p:cNvGrpSpPr/>
            <p:nvPr/>
          </p:nvGrpSpPr>
          <p:grpSpPr>
            <a:xfrm>
              <a:off x="571500" y="2946242"/>
              <a:ext cx="8233824" cy="1274391"/>
              <a:chOff x="1181100" y="2527142"/>
              <a:chExt cx="8233824" cy="1274391"/>
            </a:xfrm>
          </p:grpSpPr>
          <p:grpSp>
            <p:nvGrpSpPr>
              <p:cNvPr id="35" name="Group 34"/>
              <p:cNvGrpSpPr/>
              <p:nvPr/>
            </p:nvGrpSpPr>
            <p:grpSpPr>
              <a:xfrm>
                <a:off x="1651215" y="2527144"/>
                <a:ext cx="7763709" cy="1274389"/>
                <a:chOff x="3483167" y="4206121"/>
                <a:chExt cx="6300562" cy="2261579"/>
              </a:xfrm>
              <a:solidFill>
                <a:schemeClr val="accent6">
                  <a:lumMod val="20000"/>
                  <a:lumOff val="80000"/>
                </a:schemeClr>
              </a:solidFill>
            </p:grpSpPr>
            <p:sp>
              <p:nvSpPr>
                <p:cNvPr id="38" name="Rectangle 37"/>
                <p:cNvSpPr/>
                <p:nvPr/>
              </p:nvSpPr>
              <p:spPr>
                <a:xfrm>
                  <a:off x="3483167" y="4206121"/>
                  <a:ext cx="6300562" cy="226157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BRING YOUR OWN SUBSCRIPTION</a:t>
                  </a:r>
                </a:p>
              </p:txBody>
            </p:sp>
          </p:grpSp>
          <p:sp>
            <p:nvSpPr>
              <p:cNvPr id="36" name="Rectangle 35"/>
              <p:cNvSpPr/>
              <p:nvPr/>
            </p:nvSpPr>
            <p:spPr>
              <a:xfrm>
                <a:off x="1181100" y="2527142"/>
                <a:ext cx="1039987" cy="12659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217132" y="2967593"/>
                <a:ext cx="705386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This solution implies that the tenant provide the multi-tenant application provider with subscriptions and accounts for storage. This solution provides the highest degree of isolation for the data, since the information of each tenant is maintained under a different subscription.</a:t>
                </a:r>
              </a:p>
            </p:txBody>
          </p:sp>
        </p:grpSp>
        <p:sp>
          <p:nvSpPr>
            <p:cNvPr id="34" name="TextBox 3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sp>
        <p:nvSpPr>
          <p:cNvPr id="25" name="TextBox 24"/>
          <p:cNvSpPr txBox="1"/>
          <p:nvPr/>
        </p:nvSpPr>
        <p:spPr>
          <a:xfrm>
            <a:off x="635000" y="4426941"/>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26" name="Rectangle 25"/>
          <p:cNvSpPr/>
          <p:nvPr/>
        </p:nvSpPr>
        <p:spPr>
          <a:xfrm>
            <a:off x="2015392" y="4455081"/>
            <a:ext cx="7128608" cy="1192634"/>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tenant view is simply implemented by keeping information about the subscriptions to use</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resulting cost of the application is smaller because storage cost are paid by the tenant</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tenant can reuse their existing subscriptions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tenant have more easily access to their own data and full control on it  </a:t>
            </a:r>
          </a:p>
        </p:txBody>
      </p:sp>
      <p:sp>
        <p:nvSpPr>
          <p:cNvPr id="27" name="TextBox 26"/>
          <p:cNvSpPr txBox="1"/>
          <p:nvPr/>
        </p:nvSpPr>
        <p:spPr>
          <a:xfrm>
            <a:off x="634994" y="5629249"/>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28" name="Rectangle 27"/>
          <p:cNvSpPr/>
          <p:nvPr/>
        </p:nvSpPr>
        <p:spPr>
          <a:xfrm>
            <a:off x="2015386" y="5657389"/>
            <a:ext cx="6806875" cy="623248"/>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it is not a “turn-key” solution, but it has dependencies on tenant owned resources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tenant must bear additional costs and trust the provider usage of their subscriptions</a:t>
            </a:r>
          </a:p>
        </p:txBody>
      </p:sp>
    </p:spTree>
    <p:extLst>
      <p:ext uri="{BB962C8B-B14F-4D97-AF65-F5344CB8AC3E}">
        <p14:creationId xmlns:p14="http://schemas.microsoft.com/office/powerpoint/2010/main" val="665334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6</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990015"/>
          </a:xfrm>
          <a:prstGeom prst="rect">
            <a:avLst/>
          </a:prstGeom>
          <a:noFill/>
        </p:spPr>
        <p:txBody>
          <a:bodyPr wrap="square" rtlCol="0">
            <a:spAutoFit/>
          </a:bodyPr>
          <a:lstStyle/>
          <a:p>
            <a:r>
              <a:rPr lang="en-US" sz="3000">
                <a:latin typeface="Abadi MT Condensed Light"/>
                <a:cs typeface="Abadi MT Condensed Light"/>
              </a:rPr>
              <a:t>Defining tenant-views on data</a:t>
            </a:r>
          </a:p>
          <a:p>
            <a:pPr lvl="0">
              <a:spcBef>
                <a:spcPts val="1000"/>
              </a:spcBef>
            </a:pPr>
            <a:r>
              <a:rPr lang="en-US" i="1">
                <a:solidFill>
                  <a:prstClr val="black">
                    <a:lumMod val="65000"/>
                    <a:lumOff val="35000"/>
                  </a:prstClr>
                </a:solidFill>
                <a:latin typeface="Abadi MT Condensed Light"/>
                <a:cs typeface="Abadi MT Condensed Light"/>
              </a:rPr>
              <a:t>(… continued)</a:t>
            </a:r>
          </a:p>
        </p:txBody>
      </p:sp>
      <p:grpSp>
        <p:nvGrpSpPr>
          <p:cNvPr id="42" name="Group 41"/>
          <p:cNvGrpSpPr/>
          <p:nvPr/>
        </p:nvGrpSpPr>
        <p:grpSpPr>
          <a:xfrm>
            <a:off x="910175" y="2600069"/>
            <a:ext cx="8233825" cy="1523198"/>
            <a:chOff x="571500" y="3874388"/>
            <a:chExt cx="8233825" cy="1523198"/>
          </a:xfrm>
        </p:grpSpPr>
        <p:grpSp>
          <p:nvGrpSpPr>
            <p:cNvPr id="51" name="Group 50"/>
            <p:cNvGrpSpPr/>
            <p:nvPr/>
          </p:nvGrpSpPr>
          <p:grpSpPr>
            <a:xfrm>
              <a:off x="571500" y="4008766"/>
              <a:ext cx="8233825" cy="1388820"/>
              <a:chOff x="1181100" y="3792866"/>
              <a:chExt cx="8233825" cy="1388820"/>
            </a:xfrm>
          </p:grpSpPr>
          <p:sp>
            <p:nvSpPr>
              <p:cNvPr id="54" name="Rectangle 53"/>
              <p:cNvSpPr/>
              <p:nvPr/>
            </p:nvSpPr>
            <p:spPr>
              <a:xfrm>
                <a:off x="2209800" y="3792866"/>
                <a:ext cx="7205125" cy="138882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227562" y="4279376"/>
                <a:ext cx="706883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This scenario includes using either a separate subscription or database/storage container per tenant but the accounts are owned by the provider of the multi-tenant applications. This solution still provides a good level of isolation between tenants.</a:t>
                </a:r>
              </a:p>
            </p:txBody>
          </p:sp>
          <p:sp>
            <p:nvSpPr>
              <p:cNvPr id="59" name="Rectangle 58"/>
              <p:cNvSpPr/>
              <p:nvPr/>
            </p:nvSpPr>
            <p:spPr>
              <a:xfrm>
                <a:off x="1181100" y="3792866"/>
                <a:ext cx="1032935" cy="138882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SEPARATE STORAGE PER TENANT</a:t>
                </a:r>
              </a:p>
            </p:txBody>
          </p:sp>
        </p:grpSp>
        <p:sp>
          <p:nvSpPr>
            <p:cNvPr id="52" name="TextBox 51"/>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
        <p:nvSpPr>
          <p:cNvPr id="61" name="TextBox 60"/>
          <p:cNvSpPr txBox="1"/>
          <p:nvPr/>
        </p:nvSpPr>
        <p:spPr>
          <a:xfrm>
            <a:off x="635000" y="4257601"/>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62" name="Rectangle 61"/>
          <p:cNvSpPr/>
          <p:nvPr/>
        </p:nvSpPr>
        <p:spPr>
          <a:xfrm>
            <a:off x="2015392" y="4285741"/>
            <a:ext cx="7128608" cy="907941"/>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tenant view is constituted by either subscription or storage target information</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level of isolation is as good as the previous solution</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application comes with all the required resources (“turn-key” solution)</a:t>
            </a:r>
          </a:p>
        </p:txBody>
      </p:sp>
      <p:sp>
        <p:nvSpPr>
          <p:cNvPr id="63" name="TextBox 62"/>
          <p:cNvSpPr txBox="1"/>
          <p:nvPr/>
        </p:nvSpPr>
        <p:spPr>
          <a:xfrm>
            <a:off x="634994" y="5197432"/>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65" name="Rectangle 64"/>
          <p:cNvSpPr/>
          <p:nvPr/>
        </p:nvSpPr>
        <p:spPr>
          <a:xfrm>
            <a:off x="2015386" y="5225572"/>
            <a:ext cx="6806875" cy="907941"/>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resulting cost of the application may be higher as it needs to absorb storage costs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access to tenant data is filtered by the application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solution might be too expensive for the provider of the application</a:t>
            </a:r>
          </a:p>
        </p:txBody>
      </p:sp>
    </p:spTree>
    <p:extLst>
      <p:ext uri="{BB962C8B-B14F-4D97-AF65-F5344CB8AC3E}">
        <p14:creationId xmlns:p14="http://schemas.microsoft.com/office/powerpoint/2010/main" val="2593518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7</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990015"/>
          </a:xfrm>
          <a:prstGeom prst="rect">
            <a:avLst/>
          </a:prstGeom>
          <a:noFill/>
        </p:spPr>
        <p:txBody>
          <a:bodyPr wrap="square" rtlCol="0">
            <a:spAutoFit/>
          </a:bodyPr>
          <a:lstStyle/>
          <a:p>
            <a:r>
              <a:rPr lang="en-US" sz="3000">
                <a:latin typeface="Abadi MT Condensed Light"/>
                <a:cs typeface="Abadi MT Condensed Light"/>
              </a:rPr>
              <a:t>Defining tenant-views on data</a:t>
            </a:r>
          </a:p>
          <a:p>
            <a:pPr lvl="0">
              <a:spcBef>
                <a:spcPts val="1000"/>
              </a:spcBef>
            </a:pPr>
            <a:r>
              <a:rPr lang="en-US" i="1">
                <a:solidFill>
                  <a:prstClr val="black">
                    <a:lumMod val="65000"/>
                    <a:lumOff val="35000"/>
                  </a:prstClr>
                </a:solidFill>
                <a:latin typeface="Abadi MT Condensed Light"/>
                <a:cs typeface="Abadi MT Condensed Light"/>
              </a:rPr>
              <a:t>(… continued)</a:t>
            </a:r>
          </a:p>
        </p:txBody>
      </p:sp>
      <p:sp>
        <p:nvSpPr>
          <p:cNvPr id="61" name="TextBox 60"/>
          <p:cNvSpPr txBox="1"/>
          <p:nvPr/>
        </p:nvSpPr>
        <p:spPr>
          <a:xfrm>
            <a:off x="635000" y="4045926"/>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62" name="Rectangle 61"/>
          <p:cNvSpPr/>
          <p:nvPr/>
        </p:nvSpPr>
        <p:spPr>
          <a:xfrm>
            <a:off x="2015392" y="4074066"/>
            <a:ext cx="7128608" cy="623248"/>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application is a “turn-key” solution</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application provider can optimise at best costs on storage</a:t>
            </a:r>
          </a:p>
        </p:txBody>
      </p:sp>
      <p:sp>
        <p:nvSpPr>
          <p:cNvPr id="63" name="TextBox 62"/>
          <p:cNvSpPr txBox="1"/>
          <p:nvPr/>
        </p:nvSpPr>
        <p:spPr>
          <a:xfrm>
            <a:off x="634994" y="4799483"/>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65" name="Rectangle 64"/>
          <p:cNvSpPr/>
          <p:nvPr/>
        </p:nvSpPr>
        <p:spPr>
          <a:xfrm>
            <a:off x="2015386" y="4827623"/>
            <a:ext cx="6806875" cy="1192634"/>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implementation of the tenant view can be more complex and prone to security issues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security must be enforced by the logic of the application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operations such as tenant backups and replication operate on a portion of the data</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if there are different types of SLA on data they might become harder to implement</a:t>
            </a:r>
          </a:p>
        </p:txBody>
      </p:sp>
      <p:grpSp>
        <p:nvGrpSpPr>
          <p:cNvPr id="21" name="Group 20"/>
          <p:cNvGrpSpPr/>
          <p:nvPr/>
        </p:nvGrpSpPr>
        <p:grpSpPr>
          <a:xfrm>
            <a:off x="910180" y="2553478"/>
            <a:ext cx="8233821" cy="1408922"/>
            <a:chOff x="571500" y="4890388"/>
            <a:chExt cx="8233821" cy="1408922"/>
          </a:xfrm>
        </p:grpSpPr>
        <p:grpSp>
          <p:nvGrpSpPr>
            <p:cNvPr id="22" name="Group 21"/>
            <p:cNvGrpSpPr/>
            <p:nvPr/>
          </p:nvGrpSpPr>
          <p:grpSpPr>
            <a:xfrm>
              <a:off x="571500" y="5024809"/>
              <a:ext cx="8233821" cy="1274501"/>
              <a:chOff x="1092200" y="5016343"/>
              <a:chExt cx="8233821" cy="1274501"/>
            </a:xfrm>
          </p:grpSpPr>
          <p:grpSp>
            <p:nvGrpSpPr>
              <p:cNvPr id="24" name="Group 23"/>
              <p:cNvGrpSpPr/>
              <p:nvPr/>
            </p:nvGrpSpPr>
            <p:grpSpPr>
              <a:xfrm>
                <a:off x="1092200" y="5016343"/>
                <a:ext cx="8233821" cy="1274501"/>
                <a:chOff x="884551" y="5261581"/>
                <a:chExt cx="8233821" cy="1274501"/>
              </a:xfrm>
            </p:grpSpPr>
            <p:grpSp>
              <p:nvGrpSpPr>
                <p:cNvPr id="26" name="Group 25"/>
                <p:cNvGrpSpPr/>
                <p:nvPr/>
              </p:nvGrpSpPr>
              <p:grpSpPr>
                <a:xfrm>
                  <a:off x="1925952" y="5261581"/>
                  <a:ext cx="7192420" cy="1274501"/>
                  <a:chOff x="3946789" y="4206119"/>
                  <a:chExt cx="5836938" cy="2261777"/>
                </a:xfrm>
              </p:grpSpPr>
              <p:sp>
                <p:nvSpPr>
                  <p:cNvPr id="28" name="Rectangle 27"/>
                  <p:cNvSpPr/>
                  <p:nvPr/>
                </p:nvSpPr>
                <p:spPr>
                  <a:xfrm>
                    <a:off x="3946789" y="4206119"/>
                    <a:ext cx="5836938" cy="226177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956007" y="4270710"/>
                    <a:ext cx="5745266"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SHARED STORAGE AND LOGICAL VIEWS</a:t>
                    </a:r>
                  </a:p>
                </p:txBody>
              </p:sp>
            </p:grpSp>
            <p:sp>
              <p:nvSpPr>
                <p:cNvPr id="27" name="Rectangle 26"/>
                <p:cNvSpPr/>
                <p:nvPr/>
              </p:nvSpPr>
              <p:spPr>
                <a:xfrm>
                  <a:off x="884551" y="5270046"/>
                  <a:ext cx="1039987" cy="1266036"/>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TextBox 24"/>
              <p:cNvSpPr txBox="1"/>
              <p:nvPr/>
            </p:nvSpPr>
            <p:spPr>
              <a:xfrm>
                <a:off x="2159981" y="5433510"/>
                <a:ext cx="7166039"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This scenarios implies the user of a common subscription or a common set of subscriptions that is used to serve multiple tenants. More specifically, different tenant share the same database schema or the same storage container.</a:t>
                </a:r>
              </a:p>
            </p:txBody>
          </p:sp>
        </p:grpSp>
        <p:sp>
          <p:nvSpPr>
            <p:cNvPr id="23" name="TextBox 22"/>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386821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8</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744067"/>
          </a:xfrm>
          <a:prstGeom prst="rect">
            <a:avLst/>
          </a:prstGeom>
          <a:noFill/>
        </p:spPr>
        <p:txBody>
          <a:bodyPr wrap="square" rtlCol="0">
            <a:spAutoFit/>
          </a:bodyPr>
          <a:lstStyle/>
          <a:p>
            <a:r>
              <a:rPr lang="en-US" sz="3000">
                <a:latin typeface="Abadi MT Condensed Light"/>
                <a:cs typeface="Abadi MT Condensed Light"/>
              </a:rPr>
              <a:t>Applying the right level of protection</a:t>
            </a:r>
          </a:p>
          <a:p>
            <a:pPr lvl="0">
              <a:spcBef>
                <a:spcPts val="1000"/>
              </a:spcBef>
            </a:pPr>
            <a:r>
              <a:rPr lang="en-US" sz="2300" i="1">
                <a:solidFill>
                  <a:prstClr val="black">
                    <a:lumMod val="65000"/>
                    <a:lumOff val="35000"/>
                  </a:prstClr>
                </a:solidFill>
                <a:latin typeface="Abadi MT Condensed Light"/>
                <a:cs typeface="Abadi MT Condensed Light"/>
              </a:rPr>
              <a:t>Within an application there might be different pieces of information that require different level of protection, it is up to the application designer to find the right balance.</a:t>
            </a:r>
          </a:p>
        </p:txBody>
      </p:sp>
      <p:grpSp>
        <p:nvGrpSpPr>
          <p:cNvPr id="30" name="Group 29"/>
          <p:cNvGrpSpPr/>
          <p:nvPr/>
        </p:nvGrpSpPr>
        <p:grpSpPr>
          <a:xfrm>
            <a:off x="910175" y="3309221"/>
            <a:ext cx="8233824" cy="2905312"/>
            <a:chOff x="571500" y="2839338"/>
            <a:chExt cx="8233824" cy="2905312"/>
          </a:xfrm>
        </p:grpSpPr>
        <p:grpSp>
          <p:nvGrpSpPr>
            <p:cNvPr id="31" name="Group 30"/>
            <p:cNvGrpSpPr/>
            <p:nvPr/>
          </p:nvGrpSpPr>
          <p:grpSpPr>
            <a:xfrm>
              <a:off x="571500" y="2946242"/>
              <a:ext cx="8233824" cy="2798408"/>
              <a:chOff x="1181100" y="2527142"/>
              <a:chExt cx="8233824" cy="2798408"/>
            </a:xfrm>
          </p:grpSpPr>
          <p:grpSp>
            <p:nvGrpSpPr>
              <p:cNvPr id="33" name="Group 32"/>
              <p:cNvGrpSpPr/>
              <p:nvPr/>
            </p:nvGrpSpPr>
            <p:grpSpPr>
              <a:xfrm>
                <a:off x="1651215" y="2527144"/>
                <a:ext cx="7763709" cy="2798406"/>
                <a:chOff x="3483167" y="4206121"/>
                <a:chExt cx="6300562" cy="4966157"/>
              </a:xfrm>
              <a:solidFill>
                <a:schemeClr val="accent6">
                  <a:lumMod val="20000"/>
                  <a:lumOff val="80000"/>
                </a:schemeClr>
              </a:solidFill>
            </p:grpSpPr>
            <p:sp>
              <p:nvSpPr>
                <p:cNvPr id="36" name="Rectangle 35"/>
                <p:cNvSpPr/>
                <p:nvPr/>
              </p:nvSpPr>
              <p:spPr>
                <a:xfrm>
                  <a:off x="3483167" y="4206121"/>
                  <a:ext cx="6300562" cy="496615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DATA THAT MUST BE PROTECTED</a:t>
                  </a:r>
                </a:p>
              </p:txBody>
            </p:sp>
          </p:grpSp>
          <p:sp>
            <p:nvSpPr>
              <p:cNvPr id="34" name="Rectangle 33"/>
              <p:cNvSpPr/>
              <p:nvPr/>
            </p:nvSpPr>
            <p:spPr>
              <a:xfrm>
                <a:off x="1181100" y="2527142"/>
                <a:ext cx="1039987" cy="279840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217132" y="2967593"/>
                <a:ext cx="705386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For information that must be protected (i.e. confidential data, credit card details, personal sensitive information and personal health information) consider:</a:t>
                </a:r>
              </a:p>
            </p:txBody>
          </p:sp>
        </p:grpSp>
        <p:sp>
          <p:nvSpPr>
            <p:cNvPr id="32" name="TextBox 31"/>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sp>
        <p:nvSpPr>
          <p:cNvPr id="3" name="Rectangle 2"/>
          <p:cNvSpPr/>
          <p:nvPr/>
        </p:nvSpPr>
        <p:spPr>
          <a:xfrm>
            <a:off x="1981196" y="4429036"/>
            <a:ext cx="1270004" cy="338554"/>
          </a:xfrm>
          <a:prstGeom prst="rect">
            <a:avLst/>
          </a:prstGeom>
        </p:spPr>
        <p:txBody>
          <a:bodyPr wrap="square">
            <a:spAutoFit/>
          </a:bodyPr>
          <a:lstStyle/>
          <a:p>
            <a:pPr lvl="0"/>
            <a:r>
              <a:rPr lang="en-US" sz="1600" b="1" dirty="0">
                <a:solidFill>
                  <a:srgbClr val="B27979"/>
                </a:solidFill>
                <a:latin typeface="Abadi MT Condensed Extra Bold"/>
                <a:cs typeface="Abadi MT Condensed Extra Bold"/>
              </a:rPr>
              <a:t>ENCRYPTION</a:t>
            </a:r>
          </a:p>
        </p:txBody>
      </p:sp>
      <p:sp>
        <p:nvSpPr>
          <p:cNvPr id="38" name="TextBox 37"/>
          <p:cNvSpPr txBox="1"/>
          <p:nvPr/>
        </p:nvSpPr>
        <p:spPr>
          <a:xfrm>
            <a:off x="1971602" y="4745605"/>
            <a:ext cx="705386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This approach includes several techniques, the most common we can think is encrypting tenant data and connections. To improve security and isolation we can use a different key for a different tenant.</a:t>
            </a:r>
          </a:p>
        </p:txBody>
      </p:sp>
      <p:sp>
        <p:nvSpPr>
          <p:cNvPr id="39" name="Rectangle 38"/>
          <p:cNvSpPr/>
          <p:nvPr/>
        </p:nvSpPr>
        <p:spPr>
          <a:xfrm>
            <a:off x="2015057" y="5292664"/>
            <a:ext cx="2294475" cy="338554"/>
          </a:xfrm>
          <a:prstGeom prst="rect">
            <a:avLst/>
          </a:prstGeom>
        </p:spPr>
        <p:txBody>
          <a:bodyPr wrap="square">
            <a:spAutoFit/>
          </a:bodyPr>
          <a:lstStyle/>
          <a:p>
            <a:pPr lvl="0"/>
            <a:r>
              <a:rPr lang="en-US" sz="1600" b="1" dirty="0">
                <a:solidFill>
                  <a:srgbClr val="B27979"/>
                </a:solidFill>
                <a:latin typeface="Abadi MT Condensed Extra Bold"/>
                <a:cs typeface="Abadi MT Condensed Extra Bold"/>
              </a:rPr>
              <a:t>ADVANCED TECHNIQUES</a:t>
            </a:r>
          </a:p>
        </p:txBody>
      </p:sp>
      <p:sp>
        <p:nvSpPr>
          <p:cNvPr id="40" name="TextBox 39"/>
          <p:cNvSpPr txBox="1"/>
          <p:nvPr/>
        </p:nvSpPr>
        <p:spPr>
          <a:xfrm>
            <a:off x="2005464" y="5609233"/>
            <a:ext cx="7138536"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These aim at reducing the risk when the storage is compromised. Consider splitting credit card details into different storage accounts to reduce the chance of accessing the entire information.</a:t>
            </a:r>
          </a:p>
        </p:txBody>
      </p:sp>
    </p:spTree>
    <p:extLst>
      <p:ext uri="{BB962C8B-B14F-4D97-AF65-F5344CB8AC3E}">
        <p14:creationId xmlns:p14="http://schemas.microsoft.com/office/powerpoint/2010/main" val="296239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8/5/18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9</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990015"/>
          </a:xfrm>
          <a:prstGeom prst="rect">
            <a:avLst/>
          </a:prstGeom>
          <a:noFill/>
        </p:spPr>
        <p:txBody>
          <a:bodyPr wrap="square" rtlCol="0">
            <a:spAutoFit/>
          </a:bodyPr>
          <a:lstStyle/>
          <a:p>
            <a:r>
              <a:rPr lang="en-US" sz="3000">
                <a:latin typeface="Abadi MT Condensed Light"/>
                <a:cs typeface="Abadi MT Condensed Light"/>
              </a:rPr>
              <a:t>Applying the right level of protection</a:t>
            </a:r>
          </a:p>
          <a:p>
            <a:pPr lvl="0">
              <a:spcBef>
                <a:spcPts val="1000"/>
              </a:spcBef>
            </a:pPr>
            <a:r>
              <a:rPr lang="en-US" sz="2000" i="1">
                <a:solidFill>
                  <a:prstClr val="black">
                    <a:lumMod val="65000"/>
                    <a:lumOff val="35000"/>
                  </a:prstClr>
                </a:solidFill>
                <a:latin typeface="Abadi MT Condensed Light"/>
                <a:cs typeface="Abadi MT Condensed Light"/>
              </a:rPr>
              <a:t>(… continue)</a:t>
            </a:r>
          </a:p>
        </p:txBody>
      </p:sp>
      <p:grpSp>
        <p:nvGrpSpPr>
          <p:cNvPr id="7" name="Group 6"/>
          <p:cNvGrpSpPr/>
          <p:nvPr/>
        </p:nvGrpSpPr>
        <p:grpSpPr>
          <a:xfrm>
            <a:off x="910175" y="2758866"/>
            <a:ext cx="8233824" cy="2905312"/>
            <a:chOff x="910175" y="3309221"/>
            <a:chExt cx="8233824" cy="2905312"/>
          </a:xfrm>
        </p:grpSpPr>
        <p:sp>
          <p:nvSpPr>
            <p:cNvPr id="36" name="Rectangle 35"/>
            <p:cNvSpPr/>
            <p:nvPr/>
          </p:nvSpPr>
          <p:spPr>
            <a:xfrm>
              <a:off x="1380290" y="3416127"/>
              <a:ext cx="7763709" cy="279840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1899432" y="3469457"/>
              <a:ext cx="6761964" cy="338554"/>
            </a:xfrm>
            <a:prstGeom prst="rect">
              <a:avLst/>
            </a:prstGeom>
            <a:noFill/>
          </p:spPr>
          <p:txBody>
            <a:bodyPr wrap="square" lIns="0" tIns="0" rIns="108000" bIns="0" rtlCol="0" anchor="t" anchorCtr="0">
              <a:spAutoFit/>
            </a:bodyPr>
            <a:lstStyle>
              <a:defPPr>
                <a:defRPr lang="en-US"/>
              </a:defPPr>
              <a:lvl1pPr marL="180000">
                <a:defRPr sz="2200">
                  <a:solidFill>
                    <a:schemeClr val="accent5">
                      <a:lumMod val="75000"/>
                    </a:schemeClr>
                  </a:solidFill>
                  <a:latin typeface="Abadi MT Condensed Light"/>
                  <a:cs typeface="Abadi MT Condensed Light"/>
                </a:defRPr>
              </a:lvl1pPr>
            </a:lstStyle>
            <a:p>
              <a:r>
                <a:rPr lang="en-US" dirty="0"/>
                <a:t>DATA THAT WE WOULD LIKE TO GIVE RESTRICT ACCESS TO</a:t>
              </a:r>
            </a:p>
          </p:txBody>
        </p:sp>
        <p:sp>
          <p:nvSpPr>
            <p:cNvPr id="34" name="Rectangle 33"/>
            <p:cNvSpPr/>
            <p:nvPr/>
          </p:nvSpPr>
          <p:spPr>
            <a:xfrm>
              <a:off x="910175" y="3416125"/>
              <a:ext cx="1039987" cy="279840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946207" y="3856576"/>
              <a:ext cx="7053860" cy="1308050"/>
            </a:xfrm>
            <a:prstGeom prst="rect">
              <a:avLst/>
            </a:prstGeom>
            <a:noFill/>
          </p:spPr>
          <p:txBody>
            <a:bodyPr wrap="square" lIns="108000" tIns="0" rIns="108000" bIns="0" rtlCol="0" anchor="t" anchorCtr="0">
              <a:spAutoFit/>
            </a:bodyPr>
            <a:lstStyle>
              <a:defPPr>
                <a:defRPr lang="en-US"/>
              </a:defPPr>
              <a:lvl1pPr>
                <a:spcAft>
                  <a:spcPts val="600"/>
                </a:spcAft>
                <a:defRPr sz="1600" i="1">
                  <a:solidFill>
                    <a:schemeClr val="accent5">
                      <a:lumMod val="75000"/>
                    </a:schemeClr>
                  </a:solidFill>
                  <a:latin typeface="Abadi MT Condensed Light"/>
                  <a:cs typeface="Abadi MT Condensed Light"/>
                </a:defRPr>
              </a:lvl1pPr>
            </a:lstStyle>
            <a:p>
              <a:r>
                <a:rPr lang="en-US" dirty="0"/>
                <a:t>There are cases when we would like to restrict the access to information, but unauthorised accesses might not create a huge damage. This case applies to non-sensitive information which we would still keep secret but we’re not willing to secure as discussed previously.</a:t>
              </a:r>
            </a:p>
            <a:p>
              <a:r>
                <a:rPr lang="en-US" dirty="0"/>
                <a:t>In this case a sufficient level of protection might be achieved by disclosing the access details only to the people we want to access that information.</a:t>
              </a:r>
            </a:p>
          </p:txBody>
        </p:sp>
        <p:sp>
          <p:nvSpPr>
            <p:cNvPr id="32" name="TextBox 31"/>
            <p:cNvSpPr txBox="1"/>
            <p:nvPr/>
          </p:nvSpPr>
          <p:spPr>
            <a:xfrm>
              <a:off x="1023184" y="3309221"/>
              <a:ext cx="922389" cy="1015663"/>
            </a:xfrm>
            <a:prstGeom prst="rect">
              <a:avLst/>
            </a:prstGeom>
            <a:noFill/>
            <a:ln>
              <a:noFill/>
            </a:ln>
          </p:spPr>
          <p:txBody>
            <a:bodyPr wrap="square" lIns="0" rtlCol="0">
              <a:spAutoFit/>
            </a:bodyPr>
            <a:lstStyle>
              <a:defPPr>
                <a:defRPr lang="en-US"/>
              </a:defPPr>
              <a:lvl1pPr algn="r">
                <a:defRPr sz="6000">
                  <a:solidFill>
                    <a:schemeClr val="accent5">
                      <a:lumMod val="20000"/>
                      <a:lumOff val="80000"/>
                    </a:schemeClr>
                  </a:solidFill>
                  <a:latin typeface="Arial Narrow"/>
                  <a:cs typeface="Arial Narrow"/>
                </a:defRPr>
              </a:lvl1pPr>
            </a:lstStyle>
            <a:p>
              <a:r>
                <a:rPr lang="en-US"/>
                <a:t>02</a:t>
              </a:r>
            </a:p>
          </p:txBody>
        </p:sp>
        <p:sp>
          <p:nvSpPr>
            <p:cNvPr id="39" name="Rectangle 38"/>
            <p:cNvSpPr/>
            <p:nvPr/>
          </p:nvSpPr>
          <p:spPr>
            <a:xfrm>
              <a:off x="1955788" y="5301131"/>
              <a:ext cx="4233345" cy="246221"/>
            </a:xfrm>
            <a:prstGeom prst="rect">
              <a:avLst/>
            </a:prstGeom>
            <a:noFill/>
          </p:spPr>
          <p:txBody>
            <a:bodyPr wrap="square" lIns="108000" tIns="0" rIns="108000" bIns="0" rtlCol="0" anchor="t" anchorCtr="0">
              <a:spAutoFit/>
            </a:bodyPr>
            <a:lstStyle/>
            <a:p>
              <a:pPr>
                <a:spcAft>
                  <a:spcPts val="600"/>
                </a:spcAft>
              </a:pPr>
              <a:r>
                <a:rPr lang="en-US" sz="1600" b="1" dirty="0">
                  <a:solidFill>
                    <a:schemeClr val="accent5">
                      <a:lumMod val="75000"/>
                    </a:schemeClr>
                  </a:solidFill>
                  <a:latin typeface="Abadi MT Condensed Extra Bold"/>
                  <a:cs typeface="Abadi MT Condensed Extra Bold"/>
                </a:rPr>
                <a:t>SHARED ACCESS SIGNATURES (VALET KEY PATTERN)</a:t>
              </a:r>
            </a:p>
          </p:txBody>
        </p:sp>
        <p:sp>
          <p:nvSpPr>
            <p:cNvPr id="40" name="TextBox 39"/>
            <p:cNvSpPr txBox="1"/>
            <p:nvPr/>
          </p:nvSpPr>
          <p:spPr>
            <a:xfrm>
              <a:off x="1929261" y="5600766"/>
              <a:ext cx="7138536" cy="492443"/>
            </a:xfrm>
            <a:prstGeom prst="rect">
              <a:avLst/>
            </a:prstGeom>
            <a:noFill/>
          </p:spPr>
          <p:txBody>
            <a:bodyPr wrap="square" lIns="108000" tIns="0" rIns="108000" bIns="0" rtlCol="0" anchor="t" anchorCtr="0">
              <a:spAutoFit/>
            </a:bodyPr>
            <a:lstStyle>
              <a:defPPr>
                <a:defRPr lang="en-US"/>
              </a:defPPr>
              <a:lvl1pPr>
                <a:spcAft>
                  <a:spcPts val="600"/>
                </a:spcAft>
                <a:defRPr sz="1600" i="1">
                  <a:solidFill>
                    <a:schemeClr val="accent5">
                      <a:lumMod val="75000"/>
                    </a:schemeClr>
                  </a:solidFill>
                  <a:latin typeface="Abadi MT Condensed Light"/>
                  <a:cs typeface="Abadi MT Condensed Light"/>
                </a:defRPr>
              </a:lvl1pPr>
            </a:lstStyle>
            <a:p>
              <a:r>
                <a:rPr lang="en-US" dirty="0"/>
                <a:t>A shared access signature is a hard to guess URL that provides access to a resource to anyone knowing the URL. The access to the resource can be temporary.</a:t>
              </a:r>
            </a:p>
          </p:txBody>
        </p:sp>
      </p:grpSp>
    </p:spTree>
    <p:extLst>
      <p:ext uri="{BB962C8B-B14F-4D97-AF65-F5344CB8AC3E}">
        <p14:creationId xmlns:p14="http://schemas.microsoft.com/office/powerpoint/2010/main" val="2091277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9622</TotalTime>
  <Words>1846</Words>
  <Application>Microsoft Macintosh PowerPoint</Application>
  <PresentationFormat>On-screen Show (4:3)</PresentationFormat>
  <Paragraphs>275</Paragraphs>
  <Slides>19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Abadi MT Condensed Extra Bold</vt:lpstr>
      <vt:lpstr>Abadi MT Condensed Light</vt:lpstr>
      <vt:lpstr>Arial</vt:lpstr>
      <vt:lpstr>Arial Black</vt:lpstr>
      <vt:lpstr>Arial Narrow</vt:lpstr>
      <vt:lpstr>Calibri</vt:lpstr>
      <vt:lpstr>IBM Plex Sans</vt:lpstr>
      <vt:lpstr>Lucida Grande</vt:lpstr>
      <vt:lpstr>Menlo Italic</vt:lpstr>
      <vt:lpstr>Office Theme</vt:lpstr>
      <vt:lpstr>Application Design – Security</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Questions?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537</cp:revision>
  <cp:lastPrinted>2015-12-04T09:24:12Z</cp:lastPrinted>
  <dcterms:created xsi:type="dcterms:W3CDTF">2015-09-19T19:41:13Z</dcterms:created>
  <dcterms:modified xsi:type="dcterms:W3CDTF">2018-05-07T22:47:53Z</dcterms:modified>
</cp:coreProperties>
</file>